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70" r:id="rId5"/>
    <p:sldId id="271" r:id="rId6"/>
    <p:sldId id="267" r:id="rId7"/>
    <p:sldId id="299" r:id="rId8"/>
    <p:sldId id="273" r:id="rId9"/>
    <p:sldId id="274" r:id="rId10"/>
    <p:sldId id="298" r:id="rId11"/>
    <p:sldId id="276" r:id="rId12"/>
    <p:sldId id="277" r:id="rId13"/>
    <p:sldId id="278" r:id="rId14"/>
    <p:sldId id="279" r:id="rId15"/>
    <p:sldId id="280" r:id="rId16"/>
    <p:sldId id="281" r:id="rId17"/>
    <p:sldId id="282" r:id="rId18"/>
    <p:sldId id="284" r:id="rId19"/>
    <p:sldId id="285" r:id="rId20"/>
    <p:sldId id="295" r:id="rId21"/>
    <p:sldId id="297" r:id="rId22"/>
    <p:sldId id="286" r:id="rId23"/>
    <p:sldId id="287" r:id="rId24"/>
    <p:sldId id="288" r:id="rId25"/>
    <p:sldId id="289" r:id="rId26"/>
    <p:sldId id="293" r:id="rId27"/>
    <p:sldId id="291" r:id="rId28"/>
    <p:sldId id="290" r:id="rId29"/>
    <p:sldId id="261" r:id="rId30"/>
  </p:sldIdLst>
  <p:sldSz cx="20104100" cy="1130935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Wilson" initials="KW" lastIdx="13" clrIdx="0">
    <p:extLst>
      <p:ext uri="{19B8F6BF-5375-455C-9EA6-DF929625EA0E}">
        <p15:presenceInfo xmlns:p15="http://schemas.microsoft.com/office/powerpoint/2012/main" userId="S::Kay.Wilson@nzqa.govt.nz::84d3c1e3-a435-4e92-9b2e-8b93d8bea1c4" providerId="AD"/>
      </p:ext>
    </p:extLst>
  </p:cmAuthor>
  <p:cmAuthor id="2" name="Gavin Middleton" initials="GM" lastIdx="4" clrIdx="1">
    <p:extLst>
      <p:ext uri="{19B8F6BF-5375-455C-9EA6-DF929625EA0E}">
        <p15:presenceInfo xmlns:p15="http://schemas.microsoft.com/office/powerpoint/2012/main" userId="S::gavin.middleton@nzqa.govt.nz::f4494776-fba0-439d-ac15-425f0512948f" providerId="AD"/>
      </p:ext>
    </p:extLst>
  </p:cmAuthor>
  <p:cmAuthor id="3" name="Linda Glogau" initials="LG" lastIdx="4" clrIdx="2">
    <p:extLst>
      <p:ext uri="{19B8F6BF-5375-455C-9EA6-DF929625EA0E}">
        <p15:presenceInfo xmlns:p15="http://schemas.microsoft.com/office/powerpoint/2012/main" userId="S::linda.glogau@nzqa.govt.nz::daad7087-bdbb-40f1-8cc6-483a3ce56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0B2"/>
    <a:srgbClr val="00589A"/>
    <a:srgbClr val="0084A9"/>
    <a:srgbClr val="344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9A012-AD7F-A38E-6C83-0E31E89BDB54}" v="24" dt="2022-04-25T21:29:29.1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3T15:18:28.910" idx="8">
    <p:pos x="9302" y="1336"/>
    <p:text>Find out how to order your free copy of your NCEA, ...</p:text>
    <p:extLst>
      <p:ext uri="{C676402C-5697-4E1C-873F-D02D1690AC5C}">
        <p15:threadingInfo xmlns:p15="http://schemas.microsoft.com/office/powerpoint/2012/main" timeZoneBias="-720"/>
      </p:ext>
    </p:extLst>
  </p:cm>
  <p:cm authorId="1" dt="2022-04-13T15:19:45.219" idx="9">
    <p:pos x="9302" y="1432"/>
    <p:text>Tick the boxes of the documents that you want sent to you</p:text>
    <p:extLst>
      <p:ext uri="{C676402C-5697-4E1C-873F-D02D1690AC5C}">
        <p15:threadingInfo xmlns:p15="http://schemas.microsoft.com/office/powerpoint/2012/main" timeZoneBias="-720">
          <p15:parentCm authorId="1"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C0167BF8-1291-E04A-8195-C3A6D9663D9E}" type="datetimeFigureOut">
              <a:rPr lang="en-US" smtClean="0"/>
              <a:t>5/25/2023</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70E07065-112F-6749-826C-8447B575D05A}" type="slidenum">
              <a:rPr lang="en-US" smtClean="0"/>
              <a:t>‹#›</a:t>
            </a:fld>
            <a:endParaRPr lang="en-US"/>
          </a:p>
        </p:txBody>
      </p:sp>
    </p:spTree>
    <p:extLst>
      <p:ext uri="{BB962C8B-B14F-4D97-AF65-F5344CB8AC3E}">
        <p14:creationId xmlns:p14="http://schemas.microsoft.com/office/powerpoint/2010/main" val="211659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Actions students can complete when using their Learner login.</a:t>
            </a:r>
          </a:p>
        </p:txBody>
      </p:sp>
      <p:sp>
        <p:nvSpPr>
          <p:cNvPr id="4" name="Slide Number Placeholder 3"/>
          <p:cNvSpPr>
            <a:spLocks noGrp="1"/>
          </p:cNvSpPr>
          <p:nvPr>
            <p:ph type="sldNum" sz="quarter" idx="5"/>
          </p:nvPr>
        </p:nvSpPr>
        <p:spPr/>
        <p:txBody>
          <a:bodyPr/>
          <a:lstStyle/>
          <a:p>
            <a:fld id="{70E07065-112F-6749-826C-8447B575D05A}" type="slidenum">
              <a:rPr lang="en-US" smtClean="0"/>
              <a:t>2</a:t>
            </a:fld>
            <a:endParaRPr lang="en-US"/>
          </a:p>
        </p:txBody>
      </p:sp>
    </p:spTree>
    <p:extLst>
      <p:ext uri="{BB962C8B-B14F-4D97-AF65-F5344CB8AC3E}">
        <p14:creationId xmlns:p14="http://schemas.microsoft.com/office/powerpoint/2010/main" val="156360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home - My School Entries and Results </a:t>
            </a:r>
            <a:r>
              <a:rPr lang="en-US"/>
              <a:t> </a:t>
            </a:r>
          </a:p>
          <a:p>
            <a:endParaRPr lang="en-NZ"/>
          </a:p>
          <a:p>
            <a:r>
              <a:rPr lang="en-NZ" b="1"/>
              <a:t>Course Endorsements (in All Years tab)</a:t>
            </a:r>
            <a:r>
              <a:rPr lang="en-NZ"/>
              <a:t> </a:t>
            </a:r>
          </a:p>
          <a:p>
            <a:endParaRPr lang="en-NZ"/>
          </a:p>
          <a:p>
            <a:r>
              <a:rPr lang="en-NZ"/>
              <a:t>This shows the Entries and Results for the specified course.</a:t>
            </a:r>
          </a:p>
          <a:p>
            <a:r>
              <a:rPr lang="en-NZ"/>
              <a:t> </a:t>
            </a:r>
            <a:r>
              <a:rPr lang="en-US"/>
              <a:t> </a:t>
            </a:r>
            <a:endParaRPr lang="en-US">
              <a:ea typeface="Calibri"/>
              <a:cs typeface="Calibri"/>
            </a:endParaRPr>
          </a:p>
          <a:p>
            <a:r>
              <a:rPr lang="en-NZ"/>
              <a:t>Std. -  standard number (All "9xxxx" series are achievement standards and all other reference numbers are unit standards)</a:t>
            </a:r>
            <a:r>
              <a:rPr lang="en-US"/>
              <a:t> .</a:t>
            </a:r>
            <a:endParaRPr lang="en-US">
              <a:ea typeface="Calibri"/>
              <a:cs typeface="Calibri"/>
            </a:endParaRPr>
          </a:p>
          <a:p>
            <a:r>
              <a:rPr lang="en-NZ"/>
              <a:t>Ver. -  version number for this standard.</a:t>
            </a:r>
            <a:r>
              <a:rPr lang="en-US"/>
              <a:t> </a:t>
            </a:r>
            <a:endParaRPr lang="en-US">
              <a:ea typeface="Calibri"/>
              <a:cs typeface="Calibri"/>
            </a:endParaRPr>
          </a:p>
          <a:p>
            <a:r>
              <a:rPr lang="en-NZ" err="1"/>
              <a:t>Asm</a:t>
            </a:r>
            <a:r>
              <a:rPr lang="en-NZ"/>
              <a:t>.  -  assessment mode - either Internal (IN) or External (EX).</a:t>
            </a:r>
            <a:r>
              <a:rPr lang="en-US"/>
              <a:t> </a:t>
            </a:r>
            <a:endParaRPr lang="en-US">
              <a:ea typeface="Calibri"/>
              <a:cs typeface="Calibri"/>
            </a:endParaRPr>
          </a:p>
          <a:p>
            <a:r>
              <a:rPr lang="en-NZ"/>
              <a:t>Provider - provider code of the assessing organisation </a:t>
            </a:r>
            <a:endParaRPr lang="en-US"/>
          </a:p>
          <a:p>
            <a:r>
              <a:rPr lang="en-NZ"/>
              <a:t>Māori - indicates whether an external standard was completed in </a:t>
            </a:r>
            <a:r>
              <a:rPr lang="en-NZ" err="1"/>
              <a:t>Te</a:t>
            </a:r>
            <a:r>
              <a:rPr lang="en-NZ"/>
              <a:t> </a:t>
            </a:r>
            <a:r>
              <a:rPr lang="en-NZ" err="1"/>
              <a:t>reo</a:t>
            </a:r>
            <a:r>
              <a:rPr lang="en-NZ"/>
              <a:t> Māori.</a:t>
            </a:r>
            <a:r>
              <a:rPr lang="en-US"/>
              <a:t> </a:t>
            </a:r>
            <a:endParaRPr lang="en-US">
              <a:ea typeface="Calibri"/>
              <a:cs typeface="Calibri"/>
            </a:endParaRPr>
          </a:p>
          <a:p>
            <a:r>
              <a:rPr lang="en-NZ" err="1"/>
              <a:t>Crd</a:t>
            </a:r>
            <a:r>
              <a:rPr lang="en-NZ"/>
              <a:t>. - credits achieved</a:t>
            </a:r>
            <a:r>
              <a:rPr lang="en-US"/>
              <a:t> </a:t>
            </a:r>
            <a:endParaRPr lang="en-US">
              <a:ea typeface="Calibri"/>
              <a:cs typeface="Calibri"/>
            </a:endParaRPr>
          </a:p>
          <a:p>
            <a:r>
              <a:rPr lang="en-NZ"/>
              <a:t>Result. -  the result achieved. </a:t>
            </a:r>
            <a:endParaRPr lang="en-US"/>
          </a:p>
          <a:p>
            <a:endParaRPr lang="en-NZ"/>
          </a:p>
          <a:p>
            <a:r>
              <a:rPr lang="en-NZ"/>
              <a:t>Note that each standard can have a range of results including "N" for not achieved, "A" for achieved, "M" for achieved with merit, or "E" for achieved with excellence. As some standards can not be awarded all of these results, the result code is shown in bold where a candidate has achieved the maximum possible result for that standard. </a:t>
            </a:r>
            <a:r>
              <a:rPr lang="en-NZ" b="1"/>
              <a:t>N</a:t>
            </a:r>
            <a:r>
              <a:rPr lang="en-NZ"/>
              <a:t> - Not achieved </a:t>
            </a:r>
            <a:r>
              <a:rPr lang="en-NZ" b="1"/>
              <a:t>A</a:t>
            </a:r>
            <a:r>
              <a:rPr lang="en-NZ"/>
              <a:t> - Achieved </a:t>
            </a:r>
            <a:r>
              <a:rPr lang="en-NZ" b="1"/>
              <a:t>M </a:t>
            </a:r>
            <a:r>
              <a:rPr lang="en-NZ"/>
              <a:t>- Merit </a:t>
            </a:r>
            <a:r>
              <a:rPr lang="en-NZ" b="1"/>
              <a:t>E </a:t>
            </a:r>
            <a:r>
              <a:rPr lang="en-NZ"/>
              <a:t>- Excellence </a:t>
            </a:r>
            <a:r>
              <a:rPr lang="en-NZ" b="1"/>
              <a:t>ABS </a:t>
            </a:r>
            <a:r>
              <a:rPr lang="en-NZ"/>
              <a:t>- Absent </a:t>
            </a:r>
            <a:r>
              <a:rPr lang="en-NZ" b="1"/>
              <a:t>SNA </a:t>
            </a:r>
            <a:r>
              <a:rPr lang="en-NZ"/>
              <a:t>- Standard not attempted </a:t>
            </a:r>
            <a:r>
              <a:rPr lang="en-NZ" b="1"/>
              <a:t>RNA </a:t>
            </a:r>
            <a:r>
              <a:rPr lang="en-NZ"/>
              <a:t>- Result not yet available</a:t>
            </a:r>
            <a:r>
              <a:rPr lang="en-US"/>
              <a:t> </a:t>
            </a:r>
            <a:endParaRPr lang="en-NZ"/>
          </a:p>
          <a:p>
            <a:endParaRPr lang="en-NZ"/>
          </a:p>
          <a:p>
            <a:endParaRPr lang="en-NZ">
              <a:ea typeface="Calibri"/>
              <a:cs typeface="Calibri"/>
            </a:endParaRPr>
          </a:p>
          <a:p>
            <a:r>
              <a:rPr lang="en-NZ"/>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11</a:t>
            </a:fld>
            <a:endParaRPr lang="en-US"/>
          </a:p>
        </p:txBody>
      </p:sp>
    </p:spTree>
    <p:extLst>
      <p:ext uri="{BB962C8B-B14F-4D97-AF65-F5344CB8AC3E}">
        <p14:creationId xmlns:p14="http://schemas.microsoft.com/office/powerpoint/2010/main" val="17729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Work out whether endorsement is possible</a:t>
            </a:r>
            <a:r>
              <a:rPr lang="en-NZ"/>
              <a:t>.</a:t>
            </a:r>
          </a:p>
        </p:txBody>
      </p:sp>
      <p:sp>
        <p:nvSpPr>
          <p:cNvPr id="4" name="Slide Number Placeholder 3"/>
          <p:cNvSpPr>
            <a:spLocks noGrp="1"/>
          </p:cNvSpPr>
          <p:nvPr>
            <p:ph type="sldNum" sz="quarter" idx="5"/>
          </p:nvPr>
        </p:nvSpPr>
        <p:spPr/>
        <p:txBody>
          <a:bodyPr/>
          <a:lstStyle/>
          <a:p>
            <a:fld id="{70E07065-112F-6749-826C-8447B575D05A}" type="slidenum">
              <a:rPr lang="en-US" smtClean="0"/>
              <a:t>12</a:t>
            </a:fld>
            <a:endParaRPr lang="en-US"/>
          </a:p>
        </p:txBody>
      </p:sp>
    </p:spTree>
    <p:extLst>
      <p:ext uri="{BB962C8B-B14F-4D97-AF65-F5344CB8AC3E}">
        <p14:creationId xmlns:p14="http://schemas.microsoft.com/office/powerpoint/2010/main" val="36393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a:t>Learner home - My School Entries and Results </a:t>
            </a:r>
          </a:p>
          <a:p>
            <a:endParaRPr lang="en-NZ" b="1"/>
          </a:p>
          <a:p>
            <a:r>
              <a:rPr lang="en-NZ"/>
              <a:t>Predict the grade you hope to get for a course and understand how this grade will affect endorsement.</a:t>
            </a:r>
          </a:p>
        </p:txBody>
      </p:sp>
      <p:sp>
        <p:nvSpPr>
          <p:cNvPr id="4" name="Slide Number Placeholder 3"/>
          <p:cNvSpPr>
            <a:spLocks noGrp="1"/>
          </p:cNvSpPr>
          <p:nvPr>
            <p:ph type="sldNum" sz="quarter" idx="5"/>
          </p:nvPr>
        </p:nvSpPr>
        <p:spPr/>
        <p:txBody>
          <a:bodyPr/>
          <a:lstStyle/>
          <a:p>
            <a:fld id="{70E07065-112F-6749-826C-8447B575D05A}" type="slidenum">
              <a:rPr lang="en-US" smtClean="0"/>
              <a:t>13</a:t>
            </a:fld>
            <a:endParaRPr lang="en-US"/>
          </a:p>
        </p:txBody>
      </p:sp>
    </p:spTree>
    <p:extLst>
      <p:ext uri="{BB962C8B-B14F-4D97-AF65-F5344CB8AC3E}">
        <p14:creationId xmlns:p14="http://schemas.microsoft.com/office/powerpoint/2010/main" val="403559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a:solidFill>
                  <a:schemeClr val="tx1"/>
                </a:solidFill>
                <a:effectLst/>
                <a:latin typeface="+mn-lt"/>
                <a:ea typeface="+mn-ea"/>
                <a:cs typeface="+mn-cs"/>
              </a:rPr>
              <a:t>​</a:t>
            </a: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From All Years tab showing Credit Summaries for All Years and one individual year.</a:t>
            </a:r>
            <a:r>
              <a:rPr lang="en-US" sz="1200" b="0" i="0" kern="1200">
                <a:solidFill>
                  <a:schemeClr val="tx1"/>
                </a:solidFill>
                <a:effectLst/>
                <a:latin typeface="+mn-lt"/>
                <a:ea typeface="+mn-ea"/>
                <a:cs typeface="+mn-cs"/>
              </a:rPr>
              <a:t>​</a:t>
            </a: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Scroll down for further information.</a:t>
            </a:r>
            <a:r>
              <a:rPr lang="en-US" sz="1200" b="0" i="0" kern="1200">
                <a:solidFill>
                  <a:schemeClr val="tx1"/>
                </a:solidFill>
                <a:effectLst/>
                <a:latin typeface="+mn-lt"/>
                <a:ea typeface="+mn-ea"/>
                <a:cs typeface="+mn-cs"/>
              </a:rPr>
              <a:t>​</a:t>
            </a:r>
          </a:p>
          <a:p>
            <a:endParaRPr lang="en-NZ"/>
          </a:p>
        </p:txBody>
      </p:sp>
      <p:sp>
        <p:nvSpPr>
          <p:cNvPr id="4" name="Slide Number Placeholder 3"/>
          <p:cNvSpPr>
            <a:spLocks noGrp="1"/>
          </p:cNvSpPr>
          <p:nvPr>
            <p:ph type="sldNum" sz="quarter" idx="5"/>
          </p:nvPr>
        </p:nvSpPr>
        <p:spPr/>
        <p:txBody>
          <a:bodyPr/>
          <a:lstStyle/>
          <a:p>
            <a:fld id="{70E07065-112F-6749-826C-8447B575D05A}" type="slidenum">
              <a:rPr lang="en-US" smtClean="0"/>
              <a:t>14</a:t>
            </a:fld>
            <a:endParaRPr lang="en-US"/>
          </a:p>
        </p:txBody>
      </p:sp>
    </p:spTree>
    <p:extLst>
      <p:ext uri="{BB962C8B-B14F-4D97-AF65-F5344CB8AC3E}">
        <p14:creationId xmlns:p14="http://schemas.microsoft.com/office/powerpoint/2010/main" val="150148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Tab showing Course Credit Summary for that year. Endorsements are also indicated on the table.</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Scroll down for further information.</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15</a:t>
            </a:fld>
            <a:endParaRPr lang="en-US"/>
          </a:p>
        </p:txBody>
      </p:sp>
    </p:spTree>
    <p:extLst>
      <p:ext uri="{BB962C8B-B14F-4D97-AF65-F5344CB8AC3E}">
        <p14:creationId xmlns:p14="http://schemas.microsoft.com/office/powerpoint/2010/main" val="217751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dirty="0">
                <a:solidFill>
                  <a:schemeClr val="tx1"/>
                </a:solidFill>
                <a:effectLst/>
                <a:latin typeface="+mn-lt"/>
                <a:ea typeface="+mn-ea"/>
                <a:cs typeface="+mn-cs"/>
              </a:rPr>
              <a:t>Learner home - My School Entries and Results </a:t>
            </a:r>
            <a:r>
              <a:rPr lang="en-US" sz="1200" b="0" i="0" kern="1200" dirty="0">
                <a:solidFill>
                  <a:schemeClr val="tx1"/>
                </a:solidFill>
                <a:effectLst/>
                <a:latin typeface="+mn-lt"/>
                <a:ea typeface="+mn-ea"/>
                <a:cs typeface="+mn-cs"/>
              </a:rPr>
              <a:t>​</a:t>
            </a:r>
          </a:p>
          <a:p>
            <a:pPr rtl="0" fontAlgn="base"/>
            <a:endParaRPr lang="en-NZ" sz="1200" b="0" i="0" u="none" strike="noStrike" kern="1200" dirty="0">
              <a:solidFill>
                <a:schemeClr val="tx1"/>
              </a:solidFill>
              <a:effectLst/>
              <a:latin typeface="+mn-lt"/>
              <a:ea typeface="+mn-ea"/>
              <a:cs typeface="+mn-cs"/>
            </a:endParaRPr>
          </a:p>
          <a:p>
            <a:pPr rtl="0" fontAlgn="base"/>
            <a:r>
              <a:rPr lang="en-NZ" sz="1200" b="1" i="0" u="none" strike="noStrike" kern="1200" dirty="0">
                <a:solidFill>
                  <a:schemeClr val="tx1"/>
                </a:solidFill>
                <a:effectLst/>
                <a:latin typeface="+mn-lt"/>
                <a:ea typeface="+mn-ea"/>
                <a:cs typeface="+mn-cs"/>
              </a:rPr>
              <a:t>EX - externally assessed standards </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This shows the standards currently entered in for the end of the year exams.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Students should check these entries carefully</a:t>
            </a:r>
            <a:r>
              <a:rPr lang="en-NZ" sz="1200" b="0" i="0" u="none" strike="noStrike" kern="1200" dirty="0">
                <a:solidFill>
                  <a:schemeClr val="tx1"/>
                </a:solidFill>
                <a:effectLst/>
                <a:latin typeface="+mn-lt"/>
                <a:ea typeface="+mn-ea"/>
                <a:cs typeface="+mn-cs"/>
              </a:rPr>
              <a:t> for accuracy </a:t>
            </a:r>
            <a:r>
              <a:rPr lang="en-NZ" sz="1200" b="1" i="0" u="none" strike="noStrike" kern="1200" dirty="0">
                <a:solidFill>
                  <a:schemeClr val="tx1"/>
                </a:solidFill>
                <a:effectLst/>
                <a:latin typeface="+mn-lt"/>
                <a:ea typeface="+mn-ea"/>
                <a:cs typeface="+mn-cs"/>
              </a:rPr>
              <a:t>before the end of August. </a:t>
            </a:r>
            <a:r>
              <a:rPr lang="en-NZ"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The </a:t>
            </a:r>
            <a:r>
              <a:rPr lang="en-NZ" sz="1200" b="1" i="0" u="none" strike="noStrike" kern="1200" dirty="0">
                <a:solidFill>
                  <a:schemeClr val="tx1"/>
                </a:solidFill>
                <a:effectLst/>
                <a:latin typeface="+mn-lt"/>
                <a:ea typeface="+mn-ea"/>
                <a:cs typeface="+mn-cs"/>
              </a:rPr>
              <a:t>1 September data file to NZQA confirms all entries into externally assessed standards</a:t>
            </a:r>
            <a:r>
              <a:rPr lang="en-NZ" sz="1200" b="0" i="0" u="none" strike="noStrike" kern="1200" dirty="0">
                <a:solidFill>
                  <a:schemeClr val="tx1"/>
                </a:solidFill>
                <a:effectLst/>
                <a:latin typeface="+mn-lt"/>
                <a:ea typeface="+mn-ea"/>
                <a:cs typeface="+mn-cs"/>
              </a:rPr>
              <a:t> including Scholarship for candidates to receive personalised papers.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No withdrawals from externally assessed standards can be made after September 1st.</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Results will be entered for these standards at the completion of the NZQA external examination process.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IN - internally assessed standards.</a:t>
            </a:r>
            <a:endParaRPr lang="en-US" sz="1200" b="1" i="0" kern="1200" dirty="0">
              <a:solidFill>
                <a:schemeClr val="tx1"/>
              </a:solidFill>
              <a:effectLst/>
              <a:latin typeface="+mn-lt"/>
              <a:ea typeface="Calibri"/>
              <a:cs typeface="Calibri"/>
            </a:endParaRPr>
          </a:p>
          <a:p>
            <a:pPr rtl="0" fontAlgn="base"/>
            <a:r>
              <a:rPr lang="en-NZ" sz="1200" i="0" u="none" strike="noStrike" kern="1200" dirty="0">
                <a:solidFill>
                  <a:schemeClr val="tx1"/>
                </a:solidFill>
                <a:effectLst/>
                <a:latin typeface="+mn-lt"/>
                <a:ea typeface="+mn-ea"/>
                <a:cs typeface="+mn-cs"/>
              </a:rPr>
              <a:t>Competed</a:t>
            </a:r>
            <a:r>
              <a:rPr lang="en-NZ" sz="1200" b="0" i="0" u="none" strike="noStrike" kern="1200" dirty="0">
                <a:solidFill>
                  <a:schemeClr val="tx1"/>
                </a:solidFill>
                <a:effectLst/>
                <a:latin typeface="+mn-lt"/>
                <a:ea typeface="+mn-ea"/>
                <a:cs typeface="+mn-cs"/>
              </a:rPr>
              <a:t> internally assessed standards show the result and if applicable the number of credits gained.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fontAlgn="base"/>
            <a:r>
              <a:rPr lang="en-NZ" sz="1200" b="1" i="0" u="none" strike="noStrike" kern="1200" dirty="0">
                <a:solidFill>
                  <a:schemeClr val="tx1"/>
                </a:solidFill>
                <a:effectLst/>
                <a:latin typeface="+mn-lt"/>
                <a:ea typeface="+mn-ea"/>
                <a:cs typeface="+mn-cs"/>
              </a:rPr>
              <a:t>No withdrawals</a:t>
            </a:r>
            <a:r>
              <a:rPr lang="en-NZ" sz="1200" b="0" i="0" u="none" strike="noStrike" kern="1200" dirty="0">
                <a:solidFill>
                  <a:schemeClr val="tx1"/>
                </a:solidFill>
                <a:effectLst/>
                <a:latin typeface="+mn-lt"/>
                <a:ea typeface="+mn-ea"/>
                <a:cs typeface="+mn-cs"/>
              </a:rPr>
              <a:t> from internally assessed standards can be made after</a:t>
            </a:r>
            <a:r>
              <a:rPr lang="en-NZ" dirty="0"/>
              <a:t> </a:t>
            </a:r>
            <a:r>
              <a:rPr lang="en-NZ" b="1" dirty="0"/>
              <a:t>1</a:t>
            </a:r>
            <a:r>
              <a:rPr lang="en-NZ" sz="1200" b="1" i="0" u="none" strike="noStrike" kern="1200" dirty="0">
                <a:solidFill>
                  <a:schemeClr val="tx1"/>
                </a:solidFill>
                <a:effectLst/>
                <a:latin typeface="+mn-lt"/>
                <a:ea typeface="+mn-ea"/>
                <a:cs typeface="+mn-cs"/>
              </a:rPr>
              <a:t> December </a:t>
            </a:r>
            <a:r>
              <a:rPr lang="en-NZ" sz="1200" b="1" i="0" kern="1200" dirty="0">
                <a:solidFill>
                  <a:schemeClr val="tx1"/>
                </a:solidFill>
                <a:effectLst/>
                <a:latin typeface="+mn-lt"/>
                <a:ea typeface="+mn-ea"/>
                <a:cs typeface="+mn-cs"/>
              </a:rPr>
              <a:t>​</a:t>
            </a:r>
            <a:endParaRPr lang="en-NZ" sz="1200" b="1"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Education Organisation</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a typeface="Calibri"/>
              <a:cs typeface="Calibri"/>
            </a:endParaRPr>
          </a:p>
          <a:p>
            <a:pPr rtl="0" fontAlgn="base"/>
            <a:r>
              <a:rPr lang="en-NZ" sz="1200" b="0" i="0" u="none" strike="noStrike" kern="1200" dirty="0" err="1">
                <a:solidFill>
                  <a:schemeClr val="tx1"/>
                </a:solidFill>
                <a:effectLst/>
                <a:latin typeface="+mn-lt"/>
                <a:ea typeface="+mn-ea"/>
                <a:cs typeface="+mn-cs"/>
              </a:rPr>
              <a:t>Enr</a:t>
            </a:r>
            <a:r>
              <a:rPr lang="en-NZ" sz="1200" b="0" i="0" u="none" strike="noStrike" kern="1200" dirty="0">
                <a:solidFill>
                  <a:schemeClr val="tx1"/>
                </a:solidFill>
                <a:effectLst/>
                <a:latin typeface="+mn-lt"/>
                <a:ea typeface="+mn-ea"/>
                <a:cs typeface="+mn-cs"/>
              </a:rPr>
              <a:t>. – Enrolled school. This is the code of the ‘home school’ of the student, the school they are enrolled in.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Ext. – Where assessment is undertaken with an outside provider, the outside provider code will show here. </a:t>
            </a:r>
            <a:r>
              <a:rPr lang="en-NZ" dirty="0"/>
              <a:t>e</a:t>
            </a:r>
            <a:r>
              <a:rPr lang="en-NZ" sz="1200" b="0" i="0" u="none" strike="noStrike" kern="1200" dirty="0">
                <a:solidFill>
                  <a:schemeClr val="tx1"/>
                </a:solidFill>
                <a:effectLst/>
                <a:latin typeface="+mn-lt"/>
                <a:ea typeface="+mn-ea"/>
                <a:cs typeface="+mn-cs"/>
              </a:rPr>
              <a:t>.g. If 498 were shown in the grey column above this would mean assessment had been undertaken through Te Kura / The Correspondence School.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16</a:t>
            </a:fld>
            <a:endParaRPr lang="en-US"/>
          </a:p>
        </p:txBody>
      </p:sp>
    </p:spTree>
    <p:extLst>
      <p:ext uri="{BB962C8B-B14F-4D97-AF65-F5344CB8AC3E}">
        <p14:creationId xmlns:p14="http://schemas.microsoft.com/office/powerpoint/2010/main" val="30564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Access assessed scripts through the Entries and Results area by clicking on the standards in blue. </a:t>
            </a:r>
          </a:p>
          <a:p>
            <a:r>
              <a:rPr lang="en-NZ" dirty="0"/>
              <a:t>They turn purple once they have been accessed.</a:t>
            </a: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17</a:t>
            </a:fld>
            <a:endParaRPr lang="en-US"/>
          </a:p>
        </p:txBody>
      </p:sp>
    </p:spTree>
    <p:extLst>
      <p:ext uri="{BB962C8B-B14F-4D97-AF65-F5344CB8AC3E}">
        <p14:creationId xmlns:p14="http://schemas.microsoft.com/office/powerpoint/2010/main" val="25164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next page provides the standard summary of marks and assessed script access</a:t>
            </a:r>
          </a:p>
        </p:txBody>
      </p:sp>
      <p:sp>
        <p:nvSpPr>
          <p:cNvPr id="4" name="Slide Number Placeholder 3"/>
          <p:cNvSpPr>
            <a:spLocks noGrp="1"/>
          </p:cNvSpPr>
          <p:nvPr>
            <p:ph type="sldNum" sz="quarter" idx="5"/>
          </p:nvPr>
        </p:nvSpPr>
        <p:spPr/>
        <p:txBody>
          <a:bodyPr/>
          <a:lstStyle/>
          <a:p>
            <a:fld id="{70E07065-112F-6749-826C-8447B575D05A}" type="slidenum">
              <a:rPr lang="en-US" smtClean="0"/>
              <a:t>18</a:t>
            </a:fld>
            <a:endParaRPr lang="en-US"/>
          </a:p>
        </p:txBody>
      </p:sp>
    </p:spTree>
    <p:extLst>
      <p:ext uri="{BB962C8B-B14F-4D97-AF65-F5344CB8AC3E}">
        <p14:creationId xmlns:p14="http://schemas.microsoft.com/office/powerpoint/2010/main" val="354011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 Vocational Pathways</a:t>
            </a:r>
            <a:r>
              <a:rPr lang="en-NZ" sz="1200" b="0" i="0" kern="1200">
                <a:solidFill>
                  <a:schemeClr val="tx1"/>
                </a:solidFill>
                <a:effectLst/>
                <a:latin typeface="+mn-lt"/>
                <a:ea typeface="+mn-ea"/>
                <a:cs typeface="+mn-cs"/>
              </a:rPr>
              <a:t>​</a:t>
            </a:r>
          </a:p>
          <a:p>
            <a:pPr rtl="0" fontAlgn="base"/>
            <a:endParaRPr lang="en-NZ" sz="1200" b="0" i="0" u="none" strike="noStrike" kern="1200">
              <a:solidFill>
                <a:schemeClr val="tx1"/>
              </a:solidFill>
              <a:effectLst/>
              <a:latin typeface="+mn-lt"/>
              <a:ea typeface="+mn-ea"/>
              <a:cs typeface="+mn-cs"/>
            </a:endParaRPr>
          </a:p>
          <a:p>
            <a:pPr rtl="0" fontAlgn="base"/>
            <a:r>
              <a:rPr lang="en-NZ" sz="1200" b="0" i="0" u="none" strike="noStrike" kern="1200">
                <a:solidFill>
                  <a:schemeClr val="tx1"/>
                </a:solidFill>
                <a:effectLst/>
                <a:latin typeface="+mn-lt"/>
                <a:ea typeface="+mn-ea"/>
                <a:cs typeface="+mn-cs"/>
              </a:rPr>
              <a:t>This page provides an overview of the student’s progress towards the award of Vocational Pathways. In this case the student has met the requirements for the award of the Service Industries Vocational Pathways Award.</a:t>
            </a:r>
            <a:endParaRPr lang="en-US" sz="1200" b="0" i="0" kern="1200">
              <a:solidFill>
                <a:schemeClr val="tx1"/>
              </a:solidFill>
              <a:effectLst/>
              <a:latin typeface="+mn-lt"/>
              <a:ea typeface="+mn-ea"/>
              <a:cs typeface="+mn-cs"/>
            </a:endParaRP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Selecting the Vocational Pathways link will provide further details about the Pathway award.</a:t>
            </a:r>
            <a:r>
              <a:rPr lang="en-US" sz="1200" b="0" i="0" kern="1200">
                <a:solidFill>
                  <a:schemeClr val="tx1"/>
                </a:solidFill>
                <a:effectLst/>
                <a:latin typeface="+mn-lt"/>
                <a:ea typeface="+mn-ea"/>
                <a:cs typeface="+mn-cs"/>
              </a:rPr>
              <a:t>​</a:t>
            </a: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For further information refer to Vocational Pathways Profile &amp; Award on the NZQA website.</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https://www.nzqa.govt.nz/qualifications-standards/awards/vocational-pathways/</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NZ" sz="1200" b="0" i="0" kern="1200">
                <a:solidFill>
                  <a:schemeClr val="tx1"/>
                </a:solidFill>
                <a:effectLst/>
                <a:latin typeface="+mn-lt"/>
                <a:ea typeface="+mn-ea"/>
                <a:cs typeface="+mn-cs"/>
              </a:rPr>
              <a:t>​</a:t>
            </a:r>
          </a:p>
          <a:p>
            <a:endParaRPr lang="en-NZ"/>
          </a:p>
        </p:txBody>
      </p:sp>
      <p:sp>
        <p:nvSpPr>
          <p:cNvPr id="4" name="Slide Number Placeholder 3"/>
          <p:cNvSpPr>
            <a:spLocks noGrp="1"/>
          </p:cNvSpPr>
          <p:nvPr>
            <p:ph type="sldNum" sz="quarter" idx="5"/>
          </p:nvPr>
        </p:nvSpPr>
        <p:spPr/>
        <p:txBody>
          <a:bodyPr/>
          <a:lstStyle/>
          <a:p>
            <a:fld id="{70E07065-112F-6749-826C-8447B575D05A}" type="slidenum">
              <a:rPr lang="en-US" smtClean="0"/>
              <a:t>19</a:t>
            </a:fld>
            <a:endParaRPr lang="en-US"/>
          </a:p>
        </p:txBody>
      </p:sp>
    </p:spTree>
    <p:extLst>
      <p:ext uri="{BB962C8B-B14F-4D97-AF65-F5344CB8AC3E}">
        <p14:creationId xmlns:p14="http://schemas.microsoft.com/office/powerpoint/2010/main" val="24090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ea typeface="Calibri"/>
                <a:cs typeface="Calibri"/>
              </a:rPr>
              <a:t>Vocational Pathway Award page shows:</a:t>
            </a:r>
          </a:p>
          <a:p>
            <a:endParaRPr lang="en-NZ">
              <a:ea typeface="Calibri"/>
              <a:cs typeface="Calibri"/>
            </a:endParaRPr>
          </a:p>
          <a:p>
            <a:pPr marL="171450" indent="-171450">
              <a:buFont typeface="Arial"/>
              <a:buChar char="•"/>
            </a:pPr>
            <a:r>
              <a:rPr lang="en-NZ">
                <a:ea typeface="Calibri"/>
                <a:cs typeface="Calibri"/>
              </a:rPr>
              <a:t>The sector</a:t>
            </a:r>
          </a:p>
          <a:p>
            <a:pPr marL="171450" indent="-171450">
              <a:buFont typeface="Arial"/>
              <a:buChar char="•"/>
            </a:pPr>
            <a:r>
              <a:rPr lang="en-NZ">
                <a:ea typeface="Calibri"/>
                <a:cs typeface="Calibri"/>
              </a:rPr>
              <a:t>Recommended credits</a:t>
            </a:r>
          </a:p>
          <a:p>
            <a:pPr marL="171450" indent="-171450">
              <a:buFont typeface="Arial"/>
              <a:buChar char="•"/>
            </a:pPr>
            <a:r>
              <a:rPr lang="en-NZ">
                <a:ea typeface="Calibri"/>
                <a:cs typeface="Calibri"/>
              </a:rPr>
              <a:t>Sector Specific credits</a:t>
            </a:r>
          </a:p>
          <a:p>
            <a:pPr marL="171450" indent="-171450">
              <a:buFont typeface="Arial"/>
              <a:buChar char="•"/>
            </a:pPr>
            <a:r>
              <a:rPr lang="en-NZ">
                <a:ea typeface="Calibri"/>
                <a:cs typeface="Calibri"/>
              </a:rPr>
              <a:t>A breakdown of student results by standard including the standard number, title, number of credits, grade and date awarded.</a:t>
            </a:r>
          </a:p>
          <a:p>
            <a:pPr marL="171450" indent="-171450">
              <a:buFont typeface="Arial"/>
              <a:buChar char="•"/>
            </a:pPr>
            <a:endParaRPr lang="en-NZ">
              <a:ea typeface="Calibri"/>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20</a:t>
            </a:fld>
            <a:endParaRPr lang="en-US"/>
          </a:p>
        </p:txBody>
      </p:sp>
    </p:spTree>
    <p:extLst>
      <p:ext uri="{BB962C8B-B14F-4D97-AF65-F5344CB8AC3E}">
        <p14:creationId xmlns:p14="http://schemas.microsoft.com/office/powerpoint/2010/main" val="352952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Login</a:t>
            </a:r>
            <a:endParaRPr lang="en-US"/>
          </a:p>
          <a:p>
            <a:endParaRPr lang="en-NZ"/>
          </a:p>
          <a:p>
            <a:r>
              <a:rPr lang="en-NZ"/>
              <a:t>First time users must register first through this link.</a:t>
            </a:r>
            <a:endParaRPr lang="en-US"/>
          </a:p>
          <a:p>
            <a:endParaRPr lang="en-NZ"/>
          </a:p>
          <a:p>
            <a:r>
              <a:rPr lang="en-NZ"/>
              <a:t>Students new to NCEA will be unable to register here until their school has sent through its first submission file to NZQA, (usually by May 1st). </a:t>
            </a:r>
            <a:endParaRPr lang="en-US"/>
          </a:p>
          <a:p>
            <a:endParaRPr lang="en-NZ"/>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3</a:t>
            </a:fld>
            <a:endParaRPr lang="en-US"/>
          </a:p>
        </p:txBody>
      </p:sp>
    </p:spTree>
    <p:extLst>
      <p:ext uri="{BB962C8B-B14F-4D97-AF65-F5344CB8AC3E}">
        <p14:creationId xmlns:p14="http://schemas.microsoft.com/office/powerpoint/2010/main" val="380066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You can save a copy of your Record of Achievement and/or order a printed copy from NZQA through the </a:t>
            </a:r>
            <a:r>
              <a:rPr lang="en-NZ" b="1" i="1"/>
              <a:t>Order Documents </a:t>
            </a:r>
            <a:r>
              <a:rPr lang="en-NZ"/>
              <a:t>hyperlink in the side bar.</a:t>
            </a:r>
          </a:p>
        </p:txBody>
      </p:sp>
      <p:sp>
        <p:nvSpPr>
          <p:cNvPr id="4" name="Slide Number Placeholder 3"/>
          <p:cNvSpPr>
            <a:spLocks noGrp="1"/>
          </p:cNvSpPr>
          <p:nvPr>
            <p:ph type="sldNum" sz="quarter" idx="5"/>
          </p:nvPr>
        </p:nvSpPr>
        <p:spPr/>
        <p:txBody>
          <a:bodyPr/>
          <a:lstStyle/>
          <a:p>
            <a:fld id="{70E07065-112F-6749-826C-8447B575D05A}" type="slidenum">
              <a:rPr lang="en-US" smtClean="0"/>
              <a:t>21</a:t>
            </a:fld>
            <a:endParaRPr lang="en-US"/>
          </a:p>
        </p:txBody>
      </p:sp>
    </p:spTree>
    <p:extLst>
      <p:ext uri="{BB962C8B-B14F-4D97-AF65-F5344CB8AC3E}">
        <p14:creationId xmlns:p14="http://schemas.microsoft.com/office/powerpoint/2010/main" val="170352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different ways to view a student's results through the Record of Achievement.</a:t>
            </a:r>
          </a:p>
          <a:p>
            <a:endParaRPr lang="en-US">
              <a:ea typeface="Calibri"/>
              <a:cs typeface="Calibri"/>
            </a:endParaRPr>
          </a:p>
          <a:p>
            <a:r>
              <a:rPr lang="en-US">
                <a:ea typeface="Calibri"/>
                <a:cs typeface="Calibri"/>
              </a:rPr>
              <a:t>For example, you can see Course Endorsements in Date Order or view achievement in a particular NCEA subject for all years.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22</a:t>
            </a:fld>
            <a:endParaRPr lang="en-US"/>
          </a:p>
        </p:txBody>
      </p:sp>
    </p:spTree>
    <p:extLst>
      <p:ext uri="{BB962C8B-B14F-4D97-AF65-F5344CB8AC3E}">
        <p14:creationId xmlns:p14="http://schemas.microsoft.com/office/powerpoint/2010/main" val="36595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 details updated in My Account Details.  In particular it's important to ensure you are using an email address NZQA can contact you on after you have left school.</a:t>
            </a:r>
          </a:p>
        </p:txBody>
      </p:sp>
      <p:sp>
        <p:nvSpPr>
          <p:cNvPr id="4" name="Slide Number Placeholder 3"/>
          <p:cNvSpPr>
            <a:spLocks noGrp="1"/>
          </p:cNvSpPr>
          <p:nvPr>
            <p:ph type="sldNum" sz="quarter" idx="5"/>
          </p:nvPr>
        </p:nvSpPr>
        <p:spPr/>
        <p:txBody>
          <a:bodyPr/>
          <a:lstStyle/>
          <a:p>
            <a:fld id="{70E07065-112F-6749-826C-8447B575D05A}" type="slidenum">
              <a:rPr lang="en-US" smtClean="0"/>
              <a:t>23</a:t>
            </a:fld>
            <a:endParaRPr lang="en-US"/>
          </a:p>
        </p:txBody>
      </p:sp>
    </p:spTree>
    <p:extLst>
      <p:ext uri="{BB962C8B-B14F-4D97-AF65-F5344CB8AC3E}">
        <p14:creationId xmlns:p14="http://schemas.microsoft.com/office/powerpoint/2010/main" val="3212048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Many certificates &amp; qualifications documents are free if you order them in the year of study. If you leave it till later,  you may incur a fee.</a:t>
            </a:r>
          </a:p>
        </p:txBody>
      </p:sp>
      <p:sp>
        <p:nvSpPr>
          <p:cNvPr id="4" name="Slide Number Placeholder 3"/>
          <p:cNvSpPr>
            <a:spLocks noGrp="1"/>
          </p:cNvSpPr>
          <p:nvPr>
            <p:ph type="sldNum" sz="quarter" idx="5"/>
          </p:nvPr>
        </p:nvSpPr>
        <p:spPr/>
        <p:txBody>
          <a:bodyPr/>
          <a:lstStyle/>
          <a:p>
            <a:fld id="{70E07065-112F-6749-826C-8447B575D05A}" type="slidenum">
              <a:rPr lang="en-US" smtClean="0"/>
              <a:t>24</a:t>
            </a:fld>
            <a:endParaRPr lang="en-US"/>
          </a:p>
        </p:txBody>
      </p:sp>
    </p:spTree>
    <p:extLst>
      <p:ext uri="{BB962C8B-B14F-4D97-AF65-F5344CB8AC3E}">
        <p14:creationId xmlns:p14="http://schemas.microsoft.com/office/powerpoint/2010/main" val="352380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 quick check can tell you if your first year of Tertiary study will be fees free.</a:t>
            </a:r>
          </a:p>
        </p:txBody>
      </p:sp>
      <p:sp>
        <p:nvSpPr>
          <p:cNvPr id="4" name="Slide Number Placeholder 3"/>
          <p:cNvSpPr>
            <a:spLocks noGrp="1"/>
          </p:cNvSpPr>
          <p:nvPr>
            <p:ph type="sldNum" sz="quarter" idx="5"/>
          </p:nvPr>
        </p:nvSpPr>
        <p:spPr/>
        <p:txBody>
          <a:bodyPr/>
          <a:lstStyle/>
          <a:p>
            <a:fld id="{70E07065-112F-6749-826C-8447B575D05A}" type="slidenum">
              <a:rPr lang="en-US" smtClean="0"/>
              <a:t>25</a:t>
            </a:fld>
            <a:endParaRPr lang="en-US"/>
          </a:p>
        </p:txBody>
      </p:sp>
    </p:spTree>
    <p:extLst>
      <p:ext uri="{BB962C8B-B14F-4D97-AF65-F5344CB8AC3E}">
        <p14:creationId xmlns:p14="http://schemas.microsoft.com/office/powerpoint/2010/main" val="132311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Log in to your Account</a:t>
            </a:r>
          </a:p>
        </p:txBody>
      </p:sp>
      <p:sp>
        <p:nvSpPr>
          <p:cNvPr id="4" name="Slide Number Placeholder 3"/>
          <p:cNvSpPr>
            <a:spLocks noGrp="1"/>
          </p:cNvSpPr>
          <p:nvPr>
            <p:ph type="sldNum" sz="quarter" idx="5"/>
          </p:nvPr>
        </p:nvSpPr>
        <p:spPr/>
        <p:txBody>
          <a:bodyPr/>
          <a:lstStyle/>
          <a:p>
            <a:fld id="{70E07065-112F-6749-826C-8447B575D05A}" type="slidenum">
              <a:rPr lang="en-US" smtClean="0"/>
              <a:t>4</a:t>
            </a:fld>
            <a:endParaRPr lang="en-US"/>
          </a:p>
        </p:txBody>
      </p:sp>
    </p:spTree>
    <p:extLst>
      <p:ext uri="{BB962C8B-B14F-4D97-AF65-F5344CB8AC3E}">
        <p14:creationId xmlns:p14="http://schemas.microsoft.com/office/powerpoint/2010/main" val="54632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Create an NZQA Account</a:t>
            </a:r>
          </a:p>
          <a:p>
            <a:endParaRPr lang="en-NZ" b="1">
              <a:cs typeface="Calibri"/>
            </a:endParaRPr>
          </a:p>
          <a:p>
            <a:r>
              <a:rPr lang="en-NZ">
                <a:cs typeface="Calibri"/>
              </a:rPr>
              <a:t>You may want to use an address that will be ongoing so you can maintain access to your account in future.</a:t>
            </a:r>
          </a:p>
        </p:txBody>
      </p:sp>
      <p:sp>
        <p:nvSpPr>
          <p:cNvPr id="4" name="Slide Number Placeholder 3"/>
          <p:cNvSpPr>
            <a:spLocks noGrp="1"/>
          </p:cNvSpPr>
          <p:nvPr>
            <p:ph type="sldNum" sz="quarter" idx="5"/>
          </p:nvPr>
        </p:nvSpPr>
        <p:spPr/>
        <p:txBody>
          <a:bodyPr/>
          <a:lstStyle/>
          <a:p>
            <a:fld id="{70E07065-112F-6749-826C-8447B575D05A}" type="slidenum">
              <a:rPr lang="en-US" smtClean="0"/>
              <a:t>5</a:t>
            </a:fld>
            <a:endParaRPr lang="en-US"/>
          </a:p>
        </p:txBody>
      </p:sp>
    </p:spTree>
    <p:extLst>
      <p:ext uri="{BB962C8B-B14F-4D97-AF65-F5344CB8AC3E}">
        <p14:creationId xmlns:p14="http://schemas.microsoft.com/office/powerpoint/2010/main" val="262590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Log in to your Account</a:t>
            </a:r>
          </a:p>
        </p:txBody>
      </p:sp>
      <p:sp>
        <p:nvSpPr>
          <p:cNvPr id="4" name="Slide Number Placeholder 3"/>
          <p:cNvSpPr>
            <a:spLocks noGrp="1"/>
          </p:cNvSpPr>
          <p:nvPr>
            <p:ph type="sldNum" sz="quarter" idx="5"/>
          </p:nvPr>
        </p:nvSpPr>
        <p:spPr/>
        <p:txBody>
          <a:bodyPr/>
          <a:lstStyle/>
          <a:p>
            <a:fld id="{70E07065-112F-6749-826C-8447B575D05A}" type="slidenum">
              <a:rPr lang="en-US" smtClean="0"/>
              <a:t>6</a:t>
            </a:fld>
            <a:endParaRPr lang="en-US"/>
          </a:p>
        </p:txBody>
      </p:sp>
    </p:spTree>
    <p:extLst>
      <p:ext uri="{BB962C8B-B14F-4D97-AF65-F5344CB8AC3E}">
        <p14:creationId xmlns:p14="http://schemas.microsoft.com/office/powerpoint/2010/main" val="193848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login</a:t>
            </a:r>
            <a:endParaRPr lang="en-US"/>
          </a:p>
          <a:p>
            <a:endParaRPr lang="en-NZ" b="1">
              <a:cs typeface="Calibri"/>
            </a:endParaRPr>
          </a:p>
          <a:p>
            <a:r>
              <a:rPr lang="en-NZ" b="1">
                <a:cs typeface="Calibri"/>
              </a:rPr>
              <a:t>There are two easy ways to reset your password: by email and by using the </a:t>
            </a:r>
            <a:r>
              <a:rPr lang="en-NZ" b="1" err="1">
                <a:cs typeface="Calibri"/>
              </a:rPr>
              <a:t>ChatBot</a:t>
            </a:r>
            <a:endParaRPr lang="en-NZ" b="1">
              <a:cs typeface="Calibri"/>
            </a:endParaRPr>
          </a:p>
          <a:p>
            <a:endParaRPr lang="en-NZ"/>
          </a:p>
          <a:p>
            <a:r>
              <a:rPr lang="en-NZ"/>
              <a:t>Or you can phone the  call centre (0800 697 296) which can help with resetting passwords or other problems.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7</a:t>
            </a:fld>
            <a:endParaRPr lang="en-US"/>
          </a:p>
        </p:txBody>
      </p:sp>
    </p:spTree>
    <p:extLst>
      <p:ext uri="{BB962C8B-B14F-4D97-AF65-F5344CB8AC3E}">
        <p14:creationId xmlns:p14="http://schemas.microsoft.com/office/powerpoint/2010/main" val="2143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Find entries and results on the sidebar</a:t>
            </a:r>
          </a:p>
        </p:txBody>
      </p:sp>
      <p:sp>
        <p:nvSpPr>
          <p:cNvPr id="4" name="Slide Number Placeholder 3"/>
          <p:cNvSpPr>
            <a:spLocks noGrp="1"/>
          </p:cNvSpPr>
          <p:nvPr>
            <p:ph type="sldNum" sz="quarter" idx="5"/>
          </p:nvPr>
        </p:nvSpPr>
        <p:spPr/>
        <p:txBody>
          <a:bodyPr/>
          <a:lstStyle/>
          <a:p>
            <a:fld id="{70E07065-112F-6749-826C-8447B575D05A}" type="slidenum">
              <a:rPr lang="en-US" smtClean="0"/>
              <a:t>8</a:t>
            </a:fld>
            <a:endParaRPr lang="en-US"/>
          </a:p>
        </p:txBody>
      </p:sp>
    </p:spTree>
    <p:extLst>
      <p:ext uri="{BB962C8B-B14F-4D97-AF65-F5344CB8AC3E}">
        <p14:creationId xmlns:p14="http://schemas.microsoft.com/office/powerpoint/2010/main" val="339574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home - My School Entries and Results </a:t>
            </a:r>
            <a:endParaRPr lang="en-US"/>
          </a:p>
          <a:p>
            <a:endParaRPr lang="en-NZ"/>
          </a:p>
          <a:p>
            <a:r>
              <a:rPr lang="en-NZ" b="1"/>
              <a:t>Year tabs:  </a:t>
            </a:r>
            <a:r>
              <a:rPr lang="en-NZ"/>
              <a:t> These allow students to quickly move between their results from individual years, as well as see a chart of their cumulative results (Credit Summary - All Years).</a:t>
            </a:r>
            <a:endParaRPr lang="en-US"/>
          </a:p>
          <a:p>
            <a:endParaRPr lang="en-NZ"/>
          </a:p>
          <a:p>
            <a:r>
              <a:rPr lang="en-NZ"/>
              <a:t>Qualifications, awards and endorsements only show under the </a:t>
            </a:r>
            <a:r>
              <a:rPr lang="en-NZ" i="1"/>
              <a:t>All Years </a:t>
            </a:r>
            <a:r>
              <a:rPr lang="en-NZ"/>
              <a:t>tab, while the Course Credit Summaries only appear under the individual year tabs (e.g. slide 12). </a:t>
            </a:r>
            <a:endParaRPr lang="en-US"/>
          </a:p>
          <a:p>
            <a:endParaRPr lang="en-NZ"/>
          </a:p>
          <a:p>
            <a:r>
              <a:rPr lang="en-NZ"/>
              <a:t>Scroll down for further information.</a:t>
            </a:r>
            <a:endParaRPr lang="en-US"/>
          </a:p>
          <a:p>
            <a:endParaRPr lang="en-NZ"/>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9</a:t>
            </a:fld>
            <a:endParaRPr lang="en-US"/>
          </a:p>
        </p:txBody>
      </p:sp>
    </p:spTree>
    <p:extLst>
      <p:ext uri="{BB962C8B-B14F-4D97-AF65-F5344CB8AC3E}">
        <p14:creationId xmlns:p14="http://schemas.microsoft.com/office/powerpoint/2010/main" val="335339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a:solidFill>
                  <a:schemeClr val="tx1"/>
                </a:solidFill>
                <a:effectLst/>
                <a:latin typeface="+mn-lt"/>
                <a:ea typeface="+mn-ea"/>
                <a:cs typeface="+mn-cs"/>
              </a:rPr>
              <a:t>​</a:t>
            </a:r>
          </a:p>
          <a:p>
            <a:pPr rtl="0" fontAlgn="base"/>
            <a:endParaRPr lang="en-NZ" sz="1200" b="1" i="0" u="none" strike="noStrike" kern="1200">
              <a:solidFill>
                <a:schemeClr val="tx1"/>
              </a:solidFill>
              <a:effectLst/>
              <a:latin typeface="+mn-lt"/>
              <a:ea typeface="+mn-ea"/>
              <a:cs typeface="+mn-cs"/>
            </a:endParaRPr>
          </a:p>
          <a:p>
            <a:pPr fontAlgn="base"/>
            <a:r>
              <a:rPr lang="en-NZ" sz="1200" b="1" i="0" u="none" strike="noStrike" kern="1200">
                <a:solidFill>
                  <a:schemeClr val="tx1"/>
                </a:solidFill>
                <a:effectLst/>
                <a:latin typeface="+mn-lt"/>
                <a:ea typeface="+mn-ea"/>
                <a:cs typeface="+mn-cs"/>
              </a:rPr>
              <a:t>Course Endorsements (in </a:t>
            </a:r>
            <a:r>
              <a:rPr lang="en-NZ" b="1"/>
              <a:t>All Years Tab)</a:t>
            </a:r>
            <a:endParaRPr lang="en-NZ" sz="1200" b="0" i="0" kern="1200">
              <a:solidFill>
                <a:schemeClr val="tx1"/>
              </a:solidFill>
              <a:effectLst/>
              <a:latin typeface="+mn-lt"/>
              <a:ea typeface="Calibri"/>
              <a:cs typeface="Calibri"/>
            </a:endParaRPr>
          </a:p>
          <a:p>
            <a:pPr fontAlgn="base"/>
            <a:endParaRPr lang="en-NZ"/>
          </a:p>
          <a:p>
            <a:r>
              <a:rPr lang="en-NZ" sz="1200" b="0" i="0" u="none" strike="noStrike" kern="1200">
                <a:solidFill>
                  <a:schemeClr val="tx1"/>
                </a:solidFill>
                <a:effectLst/>
                <a:latin typeface="+mn-lt"/>
                <a:ea typeface="+mn-ea"/>
                <a:cs typeface="+mn-cs"/>
              </a:rPr>
              <a:t>This shows the Entries and Results for the specified course</a:t>
            </a:r>
            <a:r>
              <a:rPr lang="en-NZ"/>
              <a:t>.</a:t>
            </a:r>
            <a:endParaRPr lang="en-NZ">
              <a:ea typeface="Calibri"/>
              <a:cs typeface="Calibri"/>
            </a:endParaRPr>
          </a:p>
          <a:p>
            <a:r>
              <a:rPr lang="en-NZ"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a:ea typeface="Calibri"/>
              <a:cs typeface="Calibri"/>
            </a:endParaRPr>
          </a:p>
          <a:p>
            <a:pPr fontAlgn="base"/>
            <a:r>
              <a:rPr lang="en-NZ" sz="1200" b="0" i="0" u="none" strike="noStrike" kern="1200">
                <a:solidFill>
                  <a:schemeClr val="tx1"/>
                </a:solidFill>
                <a:effectLst/>
                <a:latin typeface="+mn-lt"/>
                <a:ea typeface="+mn-ea"/>
                <a:cs typeface="+mn-cs"/>
              </a:rPr>
              <a:t>Std.</a:t>
            </a:r>
            <a:r>
              <a:rPr lang="en-NZ"/>
              <a:t> - </a:t>
            </a:r>
            <a:r>
              <a:rPr lang="en-NZ" sz="1200" b="0" i="0" u="none" strike="noStrike" kern="1200">
                <a:solidFill>
                  <a:schemeClr val="tx1"/>
                </a:solidFill>
                <a:effectLst/>
                <a:latin typeface="+mn-lt"/>
                <a:ea typeface="+mn-ea"/>
                <a:cs typeface="+mn-cs"/>
              </a:rPr>
              <a:t> </a:t>
            </a:r>
            <a:r>
              <a:rPr lang="en-NZ"/>
              <a:t>standard</a:t>
            </a:r>
            <a:r>
              <a:rPr lang="en-NZ" sz="1200" b="0" i="0" u="none" strike="noStrike" kern="1200">
                <a:solidFill>
                  <a:schemeClr val="tx1"/>
                </a:solidFill>
                <a:effectLst/>
                <a:latin typeface="+mn-lt"/>
                <a:ea typeface="+mn-ea"/>
                <a:cs typeface="+mn-cs"/>
              </a:rPr>
              <a:t> number (All "9xxxx" series are achievement standards and all other reference numbers are unit standards</a:t>
            </a:r>
            <a:r>
              <a:rPr lang="en-NZ"/>
              <a:t>)</a:t>
            </a:r>
            <a:r>
              <a:rPr lang="en-US" sz="1200" b="0" i="0" kern="1200">
                <a:solidFill>
                  <a:schemeClr val="tx1"/>
                </a:solidFill>
                <a:effectLst/>
                <a:latin typeface="+mn-lt"/>
                <a:ea typeface="+mn-ea"/>
                <a:cs typeface="+mn-cs"/>
              </a:rPr>
              <a:t>​</a:t>
            </a:r>
            <a:r>
              <a:rPr lang="en-US"/>
              <a:t>.</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Ver.</a:t>
            </a:r>
            <a:r>
              <a:rPr lang="en-NZ"/>
              <a:t> - </a:t>
            </a:r>
            <a:r>
              <a:rPr lang="en-NZ" sz="1200" b="0" i="0" u="none" strike="noStrike" kern="1200">
                <a:solidFill>
                  <a:schemeClr val="tx1"/>
                </a:solidFill>
                <a:effectLst/>
                <a:latin typeface="+mn-lt"/>
                <a:ea typeface="+mn-ea"/>
                <a:cs typeface="+mn-cs"/>
              </a:rPr>
              <a:t> </a:t>
            </a:r>
            <a:r>
              <a:rPr lang="en-NZ"/>
              <a:t>version number for this standard</a:t>
            </a:r>
            <a:r>
              <a:rPr lang="en-NZ"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err="1">
                <a:solidFill>
                  <a:schemeClr val="tx1"/>
                </a:solidFill>
                <a:effectLst/>
                <a:latin typeface="+mn-lt"/>
                <a:ea typeface="+mn-ea"/>
                <a:cs typeface="+mn-cs"/>
              </a:rPr>
              <a:t>Asm</a:t>
            </a:r>
            <a:r>
              <a:rPr lang="en-NZ" sz="1200" b="0" i="0" u="none" strike="noStrike" kern="1200">
                <a:solidFill>
                  <a:schemeClr val="tx1"/>
                </a:solidFill>
                <a:effectLst/>
                <a:latin typeface="+mn-lt"/>
                <a:ea typeface="+mn-ea"/>
                <a:cs typeface="+mn-cs"/>
              </a:rPr>
              <a:t>.</a:t>
            </a:r>
            <a:r>
              <a:rPr lang="en-NZ"/>
              <a:t>  -  assessment</a:t>
            </a:r>
            <a:r>
              <a:rPr lang="en-NZ" sz="1200" b="0" i="0" u="none" strike="noStrike" kern="1200">
                <a:solidFill>
                  <a:schemeClr val="tx1"/>
                </a:solidFill>
                <a:effectLst/>
                <a:latin typeface="+mn-lt"/>
                <a:ea typeface="+mn-ea"/>
                <a:cs typeface="+mn-cs"/>
              </a:rPr>
              <a:t> mode</a:t>
            </a:r>
            <a:r>
              <a:rPr lang="en-NZ"/>
              <a:t> - either</a:t>
            </a:r>
            <a:r>
              <a:rPr lang="en-NZ" sz="1200" b="0" i="0" u="none" strike="noStrike" kern="1200">
                <a:solidFill>
                  <a:schemeClr val="tx1"/>
                </a:solidFill>
                <a:effectLst/>
                <a:latin typeface="+mn-lt"/>
                <a:ea typeface="+mn-ea"/>
                <a:cs typeface="+mn-cs"/>
              </a:rPr>
              <a:t> Internal (IN) or External (EX).</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a:t>Provider - provider code</a:t>
            </a:r>
            <a:r>
              <a:rPr lang="en-NZ" sz="1200" b="0" i="0" u="none" strike="noStrike" kern="1200">
                <a:solidFill>
                  <a:schemeClr val="tx1"/>
                </a:solidFill>
                <a:effectLst/>
                <a:latin typeface="+mn-lt"/>
                <a:ea typeface="+mn-ea"/>
                <a:cs typeface="+mn-cs"/>
              </a:rPr>
              <a:t> of the assessing organisation </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Māori</a:t>
            </a:r>
            <a:r>
              <a:rPr lang="en-NZ"/>
              <a:t> -</a:t>
            </a:r>
            <a:r>
              <a:rPr lang="en-NZ" sz="1200" b="0" i="0" u="none" strike="noStrike" kern="1200">
                <a:solidFill>
                  <a:schemeClr val="tx1"/>
                </a:solidFill>
                <a:effectLst/>
                <a:latin typeface="+mn-lt"/>
                <a:ea typeface="+mn-ea"/>
                <a:cs typeface="+mn-cs"/>
              </a:rPr>
              <a:t> </a:t>
            </a:r>
            <a:r>
              <a:rPr lang="en-NZ"/>
              <a:t>indicates</a:t>
            </a:r>
            <a:r>
              <a:rPr lang="en-NZ" sz="1200" b="0" i="0" u="none" strike="noStrike" kern="1200">
                <a:solidFill>
                  <a:schemeClr val="tx1"/>
                </a:solidFill>
                <a:effectLst/>
                <a:latin typeface="+mn-lt"/>
                <a:ea typeface="+mn-ea"/>
                <a:cs typeface="+mn-cs"/>
              </a:rPr>
              <a:t> </a:t>
            </a:r>
            <a:r>
              <a:rPr lang="en-NZ"/>
              <a:t>whether an </a:t>
            </a:r>
            <a:r>
              <a:rPr lang="en-NZ" sz="1200" b="0" i="0" u="none" strike="noStrike" kern="1200">
                <a:solidFill>
                  <a:schemeClr val="tx1"/>
                </a:solidFill>
                <a:effectLst/>
                <a:latin typeface="+mn-lt"/>
                <a:ea typeface="+mn-ea"/>
                <a:cs typeface="+mn-cs"/>
              </a:rPr>
              <a:t>external standard was completed in </a:t>
            </a:r>
            <a:r>
              <a:rPr lang="en-NZ" sz="1200" b="0" i="0" u="none" strike="noStrike" kern="1200" err="1">
                <a:solidFill>
                  <a:schemeClr val="tx1"/>
                </a:solidFill>
                <a:effectLst/>
                <a:latin typeface="+mn-lt"/>
                <a:ea typeface="+mn-ea"/>
                <a:cs typeface="+mn-cs"/>
              </a:rPr>
              <a:t>Te</a:t>
            </a:r>
            <a:r>
              <a:rPr lang="en-NZ" sz="1200" b="0" i="0" u="none" strike="noStrike" kern="1200">
                <a:solidFill>
                  <a:schemeClr val="tx1"/>
                </a:solidFill>
                <a:effectLst/>
                <a:latin typeface="+mn-lt"/>
                <a:ea typeface="+mn-ea"/>
                <a:cs typeface="+mn-cs"/>
              </a:rPr>
              <a:t> </a:t>
            </a:r>
            <a:r>
              <a:rPr lang="en-NZ" sz="1200" b="0" i="0" u="none" strike="noStrike" kern="1200" err="1">
                <a:solidFill>
                  <a:schemeClr val="tx1"/>
                </a:solidFill>
                <a:effectLst/>
                <a:latin typeface="+mn-lt"/>
                <a:ea typeface="+mn-ea"/>
                <a:cs typeface="+mn-cs"/>
              </a:rPr>
              <a:t>reo</a:t>
            </a:r>
            <a:r>
              <a:rPr lang="en-NZ" sz="1200" b="0" i="0" u="none" strike="noStrike" kern="1200">
                <a:solidFill>
                  <a:schemeClr val="tx1"/>
                </a:solidFill>
                <a:effectLst/>
                <a:latin typeface="+mn-lt"/>
                <a:ea typeface="+mn-ea"/>
                <a:cs typeface="+mn-cs"/>
              </a:rPr>
              <a:t> Māori.</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err="1">
                <a:solidFill>
                  <a:schemeClr val="tx1"/>
                </a:solidFill>
                <a:effectLst/>
                <a:latin typeface="+mn-lt"/>
                <a:ea typeface="+mn-ea"/>
                <a:cs typeface="+mn-cs"/>
              </a:rPr>
              <a:t>Crd</a:t>
            </a:r>
            <a:r>
              <a:rPr lang="en-NZ" sz="1200" b="0" i="0" u="none" strike="noStrike" kern="1200">
                <a:solidFill>
                  <a:schemeClr val="tx1"/>
                </a:solidFill>
                <a:effectLst/>
                <a:latin typeface="+mn-lt"/>
                <a:ea typeface="+mn-ea"/>
                <a:cs typeface="+mn-cs"/>
              </a:rPr>
              <a:t>.</a:t>
            </a:r>
            <a:r>
              <a:rPr lang="en-NZ"/>
              <a:t> -</a:t>
            </a:r>
            <a:r>
              <a:rPr lang="en-NZ" sz="1200" b="0" i="0" u="none" strike="noStrike" kern="1200">
                <a:solidFill>
                  <a:schemeClr val="tx1"/>
                </a:solidFill>
                <a:effectLst/>
                <a:latin typeface="+mn-lt"/>
                <a:ea typeface="+mn-ea"/>
                <a:cs typeface="+mn-cs"/>
              </a:rPr>
              <a:t> </a:t>
            </a:r>
            <a:r>
              <a:rPr lang="en-NZ"/>
              <a:t>credits</a:t>
            </a:r>
            <a:r>
              <a:rPr lang="en-NZ" sz="1200" b="0" i="0" u="none" strike="noStrike" kern="1200">
                <a:solidFill>
                  <a:schemeClr val="tx1"/>
                </a:solidFill>
                <a:effectLst/>
                <a:latin typeface="+mn-lt"/>
                <a:ea typeface="+mn-ea"/>
                <a:cs typeface="+mn-cs"/>
              </a:rPr>
              <a:t> achieved</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Result.</a:t>
            </a:r>
            <a:r>
              <a:rPr lang="en-NZ"/>
              <a:t> -</a:t>
            </a:r>
            <a:r>
              <a:rPr lang="en-NZ" sz="1200" b="0" i="0" u="none" strike="noStrike" kern="1200">
                <a:solidFill>
                  <a:schemeClr val="tx1"/>
                </a:solidFill>
                <a:effectLst/>
                <a:latin typeface="+mn-lt"/>
                <a:ea typeface="+mn-ea"/>
                <a:cs typeface="+mn-cs"/>
              </a:rPr>
              <a:t>  </a:t>
            </a:r>
            <a:r>
              <a:rPr lang="en-NZ"/>
              <a:t>the</a:t>
            </a:r>
            <a:r>
              <a:rPr lang="en-NZ" sz="1200" b="0" i="0" u="none" strike="noStrike" kern="1200">
                <a:solidFill>
                  <a:schemeClr val="tx1"/>
                </a:solidFill>
                <a:effectLst/>
                <a:latin typeface="+mn-lt"/>
                <a:ea typeface="+mn-ea"/>
                <a:cs typeface="+mn-cs"/>
              </a:rPr>
              <a:t> result achieved. </a:t>
            </a:r>
            <a:endParaRPr lang="en-NZ"/>
          </a:p>
          <a:p>
            <a:endParaRPr lang="en-NZ"/>
          </a:p>
          <a:p>
            <a:r>
              <a:rPr lang="en-NZ" sz="1200" b="0" i="0" u="none" strike="noStrike" kern="1200">
                <a:solidFill>
                  <a:schemeClr val="tx1"/>
                </a:solidFill>
                <a:effectLst/>
                <a:latin typeface="+mn-lt"/>
                <a:ea typeface="+mn-ea"/>
                <a:cs typeface="+mn-cs"/>
              </a:rPr>
              <a:t>Note that each standard can have a range of results including "N" for not achieved, "A" for achieved, "M" for achieved with merit, or "E" for achieved with excellence. </a:t>
            </a:r>
            <a:r>
              <a:rPr lang="en-NZ"/>
              <a:t>As some standards can not be awarded all of these results, the result code is shown in bold where a candidate has achieved the maximum possible result for that standard. </a:t>
            </a:r>
            <a:r>
              <a:rPr lang="en-NZ" b="1"/>
              <a:t>N</a:t>
            </a:r>
            <a:r>
              <a:rPr lang="en-NZ"/>
              <a:t> - Not achieved </a:t>
            </a:r>
            <a:r>
              <a:rPr lang="en-NZ" b="1"/>
              <a:t>A</a:t>
            </a:r>
            <a:r>
              <a:rPr lang="en-NZ"/>
              <a:t> - Achieved </a:t>
            </a:r>
            <a:r>
              <a:rPr lang="en-NZ" b="1"/>
              <a:t>M </a:t>
            </a:r>
            <a:r>
              <a:rPr lang="en-NZ"/>
              <a:t>- Merit </a:t>
            </a:r>
            <a:r>
              <a:rPr lang="en-NZ" b="1"/>
              <a:t>E </a:t>
            </a:r>
            <a:r>
              <a:rPr lang="en-NZ"/>
              <a:t>- Excellence </a:t>
            </a:r>
            <a:r>
              <a:rPr lang="en-NZ" b="1"/>
              <a:t>ABS </a:t>
            </a:r>
            <a:r>
              <a:rPr lang="en-NZ"/>
              <a:t>- Absent </a:t>
            </a:r>
            <a:r>
              <a:rPr lang="en-NZ" b="1"/>
              <a:t>SNA </a:t>
            </a:r>
            <a:r>
              <a:rPr lang="en-NZ"/>
              <a:t>- Standard not attempted </a:t>
            </a:r>
            <a:r>
              <a:rPr lang="en-NZ" b="1"/>
              <a:t>RNA </a:t>
            </a:r>
            <a:r>
              <a:rPr lang="en-NZ"/>
              <a:t>- Result not yet available</a:t>
            </a:r>
            <a:r>
              <a:rPr lang="en-US"/>
              <a:t> </a:t>
            </a:r>
            <a:endParaRPr lang="en-NZ">
              <a:ea typeface="Calibri"/>
              <a:cs typeface="Calibri"/>
            </a:endParaRPr>
          </a:p>
          <a:p>
            <a:endParaRPr lang="en-NZ"/>
          </a:p>
          <a:p>
            <a:r>
              <a:rPr lang="en-NZ" sz="1200" b="0" i="0" u="none" strike="noStrike" kern="1200">
                <a:solidFill>
                  <a:schemeClr val="tx1"/>
                </a:solidFill>
                <a:effectLst/>
                <a:latin typeface="+mn-lt"/>
                <a:ea typeface="+mn-ea"/>
                <a:cs typeface="+mn-cs"/>
              </a:rPr>
              <a:t>Scroll down for further information.</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NZ" sz="1200" b="0" i="0" kern="1200">
                <a:solidFill>
                  <a:schemeClr val="tx1"/>
                </a:solidFill>
                <a:effectLst/>
                <a:latin typeface="+mn-lt"/>
                <a:ea typeface="+mn-ea"/>
                <a:cs typeface="+mn-cs"/>
              </a:rPr>
              <a:t>​</a:t>
            </a:r>
            <a:endParaRPr lang="en-NZ" sz="1200" b="0" i="0" kern="1200">
              <a:solidFill>
                <a:schemeClr val="tx1"/>
              </a:solidFill>
              <a:effectLst/>
              <a:latin typeface="+mn-lt"/>
              <a:ea typeface="Calibri"/>
              <a:cs typeface="Calibri"/>
            </a:endParaRPr>
          </a:p>
          <a:p>
            <a:endParaRPr lang="en-NZ"/>
          </a:p>
        </p:txBody>
      </p:sp>
      <p:sp>
        <p:nvSpPr>
          <p:cNvPr id="4" name="Slide Number Placeholder 3"/>
          <p:cNvSpPr>
            <a:spLocks noGrp="1"/>
          </p:cNvSpPr>
          <p:nvPr>
            <p:ph type="sldNum" sz="quarter" idx="5"/>
          </p:nvPr>
        </p:nvSpPr>
        <p:spPr/>
        <p:txBody>
          <a:bodyPr/>
          <a:lstStyle/>
          <a:p>
            <a:fld id="{70E07065-112F-6749-826C-8447B575D05A}" type="slidenum">
              <a:rPr lang="en-US" smtClean="0"/>
              <a:t>10</a:t>
            </a:fld>
            <a:endParaRPr lang="en-US"/>
          </a:p>
        </p:txBody>
      </p:sp>
    </p:spTree>
    <p:extLst>
      <p:ext uri="{BB962C8B-B14F-4D97-AF65-F5344CB8AC3E}">
        <p14:creationId xmlns:p14="http://schemas.microsoft.com/office/powerpoint/2010/main" val="1989711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First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1C7C186-2DC0-D541-A9A0-0249CF96E534}"/>
              </a:ext>
            </a:extLst>
          </p:cNvPr>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33454E"/>
          </a:solidFill>
        </p:spPr>
        <p:txBody>
          <a:bodyPr wrap="square" lIns="0" tIns="0" rIns="0" bIns="0" rtlCol="0"/>
          <a:lstStyle/>
          <a:p>
            <a:endParaRPr/>
          </a:p>
        </p:txBody>
      </p:sp>
      <p:pic>
        <p:nvPicPr>
          <p:cNvPr id="8" name="Picture 7">
            <a:extLst>
              <a:ext uri="{FF2B5EF4-FFF2-40B4-BE49-F238E27FC236}">
                <a16:creationId xmlns:a16="http://schemas.microsoft.com/office/drawing/2014/main" id="{BBA361F2-39AB-7E4E-A4CA-5D9D12A950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0087"/>
            <a:ext cx="20104100" cy="5528628"/>
          </a:xfrm>
          <a:prstGeom prst="rect">
            <a:avLst/>
          </a:prstGeom>
        </p:spPr>
      </p:pic>
      <p:sp>
        <p:nvSpPr>
          <p:cNvPr id="9" name="object 55">
            <a:extLst>
              <a:ext uri="{FF2B5EF4-FFF2-40B4-BE49-F238E27FC236}">
                <a16:creationId xmlns:a16="http://schemas.microsoft.com/office/drawing/2014/main" id="{734EB5E7-F274-6249-9254-5BCAFAAD637D}"/>
              </a:ext>
            </a:extLst>
          </p:cNvPr>
          <p:cNvSpPr/>
          <p:nvPr userDrawn="1"/>
        </p:nvSpPr>
        <p:spPr>
          <a:xfrm>
            <a:off x="8654186" y="5426075"/>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pic>
        <p:nvPicPr>
          <p:cNvPr id="10" name="Picture 9">
            <a:extLst>
              <a:ext uri="{FF2B5EF4-FFF2-40B4-BE49-F238E27FC236}">
                <a16:creationId xmlns:a16="http://schemas.microsoft.com/office/drawing/2014/main" id="{E61AF67B-248B-4947-A52C-DB279EB300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57650" y="549275"/>
            <a:ext cx="2959100" cy="1981200"/>
          </a:xfrm>
          <a:prstGeom prst="rect">
            <a:avLst/>
          </a:prstGeom>
        </p:spPr>
      </p:pic>
      <p:sp>
        <p:nvSpPr>
          <p:cNvPr id="2" name="Holder 2"/>
          <p:cNvSpPr>
            <a:spLocks noGrp="1"/>
          </p:cNvSpPr>
          <p:nvPr>
            <p:ph type="ctrTitle"/>
          </p:nvPr>
        </p:nvSpPr>
        <p:spPr>
          <a:xfrm>
            <a:off x="3582291" y="2981052"/>
            <a:ext cx="12939517" cy="1461939"/>
          </a:xfrm>
          <a:prstGeom prst="rect">
            <a:avLst/>
          </a:prstGeom>
        </p:spPr>
        <p:txBody>
          <a:bodyPr wrap="square" lIns="0" tIns="0" rIns="0" bIns="0" anchor="b" anchorCtr="0">
            <a:spAutoFit/>
          </a:bodyPr>
          <a:lstStyle>
            <a:lvl1pPr algn="ctr">
              <a:defRPr sz="95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subTitle" idx="4"/>
          </p:nvPr>
        </p:nvSpPr>
        <p:spPr>
          <a:xfrm>
            <a:off x="5280925" y="6515134"/>
            <a:ext cx="9542249" cy="738664"/>
          </a:xfrm>
          <a:prstGeom prst="rect">
            <a:avLst/>
          </a:prstGeom>
        </p:spPr>
        <p:txBody>
          <a:bodyPr wrap="square" lIns="0" tIns="0" rIns="0" bIns="0">
            <a:spAutoFit/>
          </a:bodyPr>
          <a:lstStyle>
            <a:lvl1pPr algn="ctr">
              <a:defRPr sz="4800" b="0" i="0">
                <a:solidFill>
                  <a:schemeClr val="bg1"/>
                </a:solidFill>
                <a:latin typeface="Arial"/>
                <a:cs typeface="Arial"/>
              </a:defRPr>
            </a:lvl1pPr>
          </a:lstStyle>
          <a:p>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F51078-E748-7942-9812-5B036F8804A9}"/>
              </a:ext>
            </a:extLst>
          </p:cNvPr>
          <p:cNvSpPr>
            <a:spLocks noGrp="1"/>
          </p:cNvSpPr>
          <p:nvPr>
            <p:ph type="ftr" sz="quarter" idx="10"/>
          </p:nvPr>
        </p:nvSpPr>
        <p:spPr/>
        <p:txBody>
          <a:bodyPr/>
          <a:lstStyle/>
          <a:p>
            <a:endParaRPr lang="en-NZ"/>
          </a:p>
        </p:txBody>
      </p:sp>
      <p:sp>
        <p:nvSpPr>
          <p:cNvPr id="4" name="Date Placeholder 3">
            <a:extLst>
              <a:ext uri="{FF2B5EF4-FFF2-40B4-BE49-F238E27FC236}">
                <a16:creationId xmlns:a16="http://schemas.microsoft.com/office/drawing/2014/main" id="{E982F97C-4A09-6544-A664-AAB7B415A058}"/>
              </a:ext>
            </a:extLst>
          </p:cNvPr>
          <p:cNvSpPr>
            <a:spLocks noGrp="1"/>
          </p:cNvSpPr>
          <p:nvPr>
            <p:ph type="dt" sz="half" idx="11"/>
          </p:nvPr>
        </p:nvSpPr>
        <p:spPr/>
        <p:txBody>
          <a:bodyPr/>
          <a:lstStyle/>
          <a:p>
            <a:fld id="{1D8BD707-D9CF-40AE-B4C6-C98DA3205C09}" type="datetimeFigureOut">
              <a:rPr lang="en-US" smtClean="0"/>
              <a:t>5/25/2023</a:t>
            </a:fld>
            <a:endParaRPr lang="en-US"/>
          </a:p>
        </p:txBody>
      </p:sp>
      <p:sp>
        <p:nvSpPr>
          <p:cNvPr id="5" name="Slide Number Placeholder 4">
            <a:extLst>
              <a:ext uri="{FF2B5EF4-FFF2-40B4-BE49-F238E27FC236}">
                <a16:creationId xmlns:a16="http://schemas.microsoft.com/office/drawing/2014/main" id="{8B2C5FC0-29DC-DA41-87C6-9AC19199A5AD}"/>
              </a:ext>
            </a:extLst>
          </p:cNvPr>
          <p:cNvSpPr>
            <a:spLocks noGrp="1"/>
          </p:cNvSpPr>
          <p:nvPr>
            <p:ph type="sldNum" sz="quarter" idx="12"/>
          </p:nvPr>
        </p:nvSpPr>
        <p:spPr/>
        <p:txBody>
          <a:bodyPr/>
          <a:lstStyle/>
          <a:p>
            <a:fld id="{B6F15528-21DE-4FAA-801E-634DDDAF4B2B}" type="slidenum">
              <a:rPr lang="en-NZ" smtClean="0"/>
              <a:t>‹#›</a:t>
            </a:fld>
            <a:endParaRPr lang="en-NZ"/>
          </a:p>
        </p:txBody>
      </p:sp>
      <p:sp>
        <p:nvSpPr>
          <p:cNvPr id="7" name="Text Placeholder 6">
            <a:extLst>
              <a:ext uri="{FF2B5EF4-FFF2-40B4-BE49-F238E27FC236}">
                <a16:creationId xmlns:a16="http://schemas.microsoft.com/office/drawing/2014/main" id="{22C05EC6-2208-A847-BD73-47E97BC5EC33}"/>
              </a:ext>
            </a:extLst>
          </p:cNvPr>
          <p:cNvSpPr>
            <a:spLocks noGrp="1"/>
          </p:cNvSpPr>
          <p:nvPr>
            <p:ph type="body" sz="quarter" idx="13"/>
          </p:nvPr>
        </p:nvSpPr>
        <p:spPr>
          <a:xfrm>
            <a:off x="2492069" y="3088559"/>
            <a:ext cx="15112861" cy="584775"/>
          </a:xfrm>
        </p:spPr>
        <p:txBody>
          <a:bodyPr numCol="2" spcCol="720000"/>
          <a:lstStyle>
            <a:lvl1pPr>
              <a:defRPr sz="3800">
                <a:solidFill>
                  <a:srgbClr val="34454E"/>
                </a:solidFill>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bk object 16">
            <a:extLst>
              <a:ext uri="{FF2B5EF4-FFF2-40B4-BE49-F238E27FC236}">
                <a16:creationId xmlns:a16="http://schemas.microsoft.com/office/drawing/2014/main" id="{671CAE8C-4EF9-E54D-A86D-2636FB4C0484}"/>
              </a:ext>
            </a:extLst>
          </p:cNvPr>
          <p:cNvSpPr/>
          <p:nvPr userDrawn="1"/>
        </p:nvSpPr>
        <p:spPr>
          <a:xfrm>
            <a:off x="2492070" y="2460658"/>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9" name="Holder 2">
            <a:extLst>
              <a:ext uri="{FF2B5EF4-FFF2-40B4-BE49-F238E27FC236}">
                <a16:creationId xmlns:a16="http://schemas.microsoft.com/office/drawing/2014/main" id="{0FA20422-EB19-5A40-A4EB-0BDE17EF64A7}"/>
              </a:ext>
            </a:extLst>
          </p:cNvPr>
          <p:cNvSpPr>
            <a:spLocks noGrp="1"/>
          </p:cNvSpPr>
          <p:nvPr>
            <p:ph type="title"/>
          </p:nvPr>
        </p:nvSpPr>
        <p:spPr>
          <a:xfrm>
            <a:off x="2479370" y="875776"/>
            <a:ext cx="15145358" cy="968375"/>
          </a:xfrm>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pic>
        <p:nvPicPr>
          <p:cNvPr id="11" name="Picture 10">
            <a:extLst>
              <a:ext uri="{FF2B5EF4-FFF2-40B4-BE49-F238E27FC236}">
                <a16:creationId xmlns:a16="http://schemas.microsoft.com/office/drawing/2014/main" id="{631EA9ED-DBA8-754E-A574-5078B35E5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0432411"/>
            <a:ext cx="20104091" cy="879553"/>
          </a:xfrm>
          <a:prstGeom prst="rect">
            <a:avLst/>
          </a:prstGeom>
        </p:spPr>
      </p:pic>
    </p:spTree>
    <p:extLst>
      <p:ext uri="{BB962C8B-B14F-4D97-AF65-F5344CB8AC3E}">
        <p14:creationId xmlns:p14="http://schemas.microsoft.com/office/powerpoint/2010/main" val="180608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2492070" y="2149475"/>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47" name="Picture 46">
            <a:extLst>
              <a:ext uri="{FF2B5EF4-FFF2-40B4-BE49-F238E27FC236}">
                <a16:creationId xmlns:a16="http://schemas.microsoft.com/office/drawing/2014/main" id="{8A564A24-90D7-D743-9D24-E374083C0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0432411"/>
            <a:ext cx="20104091" cy="879553"/>
          </a:xfrm>
          <a:prstGeom prst="rect">
            <a:avLst/>
          </a:prstGeom>
        </p:spPr>
      </p:pic>
    </p:spTree>
    <p:extLst>
      <p:ext uri="{BB962C8B-B14F-4D97-AF65-F5344CB8AC3E}">
        <p14:creationId xmlns:p14="http://schemas.microsoft.com/office/powerpoint/2010/main" val="160713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227A201E-318B-9C4E-B2A8-3DBADA08B80C}"/>
              </a:ext>
            </a:extLst>
          </p:cNvPr>
          <p:cNvSpPr/>
          <p:nvPr userDrawn="1"/>
        </p:nvSpPr>
        <p:spPr>
          <a:xfrm>
            <a:off x="2492070" y="2460658"/>
            <a:ext cx="2795905" cy="0"/>
          </a:xfrm>
          <a:custGeom>
            <a:avLst/>
            <a:gdLst/>
            <a:ahLst/>
            <a:cxnLst/>
            <a:rect l="l" t="t" r="r" b="b"/>
            <a:pathLst>
              <a:path w="2795904">
                <a:moveTo>
                  <a:pt x="0" y="0"/>
                </a:moveTo>
                <a:lnTo>
                  <a:pt x="2795726" y="0"/>
                </a:lnTo>
              </a:path>
            </a:pathLst>
          </a:custGeom>
          <a:ln w="25400">
            <a:solidFill>
              <a:srgbClr val="ED174C"/>
            </a:solidFill>
          </a:ln>
        </p:spPr>
        <p:txBody>
          <a:bodyPr wrap="square" lIns="0" tIns="0" rIns="0" bIns="0" rtlCol="0"/>
          <a:lstStyle/>
          <a:p>
            <a:endParaRPr/>
          </a:p>
        </p:txBody>
      </p:sp>
      <p:sp>
        <p:nvSpPr>
          <p:cNvPr id="9" name="Holder 2">
            <a:extLst>
              <a:ext uri="{FF2B5EF4-FFF2-40B4-BE49-F238E27FC236}">
                <a16:creationId xmlns:a16="http://schemas.microsoft.com/office/drawing/2014/main" id="{554FB461-B87B-B642-8CAB-37493E2E2FCD}"/>
              </a:ext>
            </a:extLst>
          </p:cNvPr>
          <p:cNvSpPr>
            <a:spLocks noGrp="1"/>
          </p:cNvSpPr>
          <p:nvPr>
            <p:ph type="title"/>
          </p:nvPr>
        </p:nvSpPr>
        <p:spPr>
          <a:xfrm>
            <a:off x="2479370" y="875776"/>
            <a:ext cx="9630080" cy="968375"/>
          </a:xfrm>
          <a:prstGeom prst="rect">
            <a:avLst/>
          </a:prstGeom>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sp>
        <p:nvSpPr>
          <p:cNvPr id="11" name="Text Placeholder 6">
            <a:extLst>
              <a:ext uri="{FF2B5EF4-FFF2-40B4-BE49-F238E27FC236}">
                <a16:creationId xmlns:a16="http://schemas.microsoft.com/office/drawing/2014/main" id="{5F56E1F7-2B35-4D4A-A149-3473D8D411C3}"/>
              </a:ext>
            </a:extLst>
          </p:cNvPr>
          <p:cNvSpPr>
            <a:spLocks noGrp="1"/>
          </p:cNvSpPr>
          <p:nvPr>
            <p:ph type="body" sz="quarter" idx="13"/>
          </p:nvPr>
        </p:nvSpPr>
        <p:spPr>
          <a:xfrm>
            <a:off x="2492070" y="3088559"/>
            <a:ext cx="7210122" cy="6833316"/>
          </a:xfrm>
        </p:spPr>
        <p:txBody>
          <a:bodyPr/>
          <a:lstStyle>
            <a:lvl1pPr>
              <a:defRPr sz="3800">
                <a:solidFill>
                  <a:srgbClr val="34454E"/>
                </a:solidFill>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message">
    <p:bg>
      <p:bgPr>
        <a:solidFill>
          <a:schemeClr val="bg1"/>
        </a:solidFill>
        <a:effectLst/>
      </p:bgPr>
    </p:bg>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DFBD09BB-E7FB-684E-9E20-D5346D8F316B}"/>
              </a:ext>
            </a:extLst>
          </p:cNvPr>
          <p:cNvSpPr/>
          <p:nvPr userDrawn="1"/>
        </p:nvSpPr>
        <p:spPr>
          <a:xfrm>
            <a:off x="0" y="5624"/>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33454E"/>
          </a:solidFill>
        </p:spPr>
        <p:txBody>
          <a:bodyPr wrap="square" lIns="0" tIns="0" rIns="0" bIns="0" rtlCol="0"/>
          <a:lstStyle/>
          <a:p>
            <a:endParaRPr/>
          </a:p>
        </p:txBody>
      </p:sp>
      <p:pic>
        <p:nvPicPr>
          <p:cNvPr id="59" name="Picture 58">
            <a:extLst>
              <a:ext uri="{FF2B5EF4-FFF2-40B4-BE49-F238E27FC236}">
                <a16:creationId xmlns:a16="http://schemas.microsoft.com/office/drawing/2014/main" id="{42170ADC-D01F-8D46-BD75-C1AD685995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5711"/>
            <a:ext cx="20104100" cy="5528628"/>
          </a:xfrm>
          <a:prstGeom prst="rect">
            <a:avLst/>
          </a:prstGeom>
        </p:spPr>
      </p:pic>
      <p:pic>
        <p:nvPicPr>
          <p:cNvPr id="60" name="Picture 59">
            <a:extLst>
              <a:ext uri="{FF2B5EF4-FFF2-40B4-BE49-F238E27FC236}">
                <a16:creationId xmlns:a16="http://schemas.microsoft.com/office/drawing/2014/main" id="{4460B9BB-233A-2A45-BFC7-CC9ABA8A4A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2500" y="7559425"/>
            <a:ext cx="2959100" cy="1981200"/>
          </a:xfrm>
          <a:prstGeom prst="rect">
            <a:avLst/>
          </a:prstGeom>
        </p:spPr>
      </p:pic>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2" name="Holder 3">
            <a:extLst>
              <a:ext uri="{FF2B5EF4-FFF2-40B4-BE49-F238E27FC236}">
                <a16:creationId xmlns:a16="http://schemas.microsoft.com/office/drawing/2014/main" id="{60461AB3-7F89-4D43-90C2-568666425C89}"/>
              </a:ext>
            </a:extLst>
          </p:cNvPr>
          <p:cNvSpPr>
            <a:spLocks noGrp="1"/>
          </p:cNvSpPr>
          <p:nvPr>
            <p:ph type="subTitle" idx="4"/>
          </p:nvPr>
        </p:nvSpPr>
        <p:spPr>
          <a:xfrm>
            <a:off x="5280925" y="4160190"/>
            <a:ext cx="9542249" cy="738664"/>
          </a:xfrm>
          <a:prstGeom prst="rect">
            <a:avLst/>
          </a:prstGeom>
        </p:spPr>
        <p:txBody>
          <a:bodyPr wrap="square" lIns="0" tIns="0" rIns="0" bIns="0">
            <a:spAutoFit/>
          </a:bodyPr>
          <a:lstStyle>
            <a:lvl1pPr algn="ctr">
              <a:defRPr sz="4800" b="1" i="0">
                <a:solidFill>
                  <a:schemeClr val="bg1"/>
                </a:solidFill>
                <a:latin typeface="Arial"/>
                <a:cs typeface="Arial"/>
              </a:defRPr>
            </a:lvl1pPr>
          </a:lstStyle>
          <a:p>
            <a:r>
              <a:rPr lang="en-US"/>
              <a:t>Click to edit Master subtitle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79370" y="875776"/>
            <a:ext cx="15145358" cy="968375"/>
          </a:xfrm>
          <a:prstGeom prst="rect">
            <a:avLst/>
          </a:prstGeom>
        </p:spPr>
        <p:txBody>
          <a:bodyPr wrap="square" lIns="0" tIns="0" rIns="0" bIns="0">
            <a:spAutoFit/>
          </a:bodyPr>
          <a:lstStyle>
            <a:lvl1pPr>
              <a:defRPr sz="6150" b="1" i="0">
                <a:solidFill>
                  <a:srgbClr val="33454E"/>
                </a:solidFill>
                <a:latin typeface="Arial"/>
                <a:cs typeface="Arial"/>
              </a:defRPr>
            </a:lvl1pPr>
          </a:lstStyle>
          <a:p>
            <a:endParaRPr/>
          </a:p>
        </p:txBody>
      </p:sp>
      <p:sp>
        <p:nvSpPr>
          <p:cNvPr id="3" name="Holder 3"/>
          <p:cNvSpPr>
            <a:spLocks noGrp="1"/>
          </p:cNvSpPr>
          <p:nvPr>
            <p:ph type="body" idx="1"/>
          </p:nvPr>
        </p:nvSpPr>
        <p:spPr>
          <a:xfrm>
            <a:off x="2492070" y="2578455"/>
            <a:ext cx="15119958" cy="61874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A355-1467-4D47-A686-6BE212DF5A86}"/>
              </a:ext>
            </a:extLst>
          </p:cNvPr>
          <p:cNvSpPr>
            <a:spLocks noGrp="1"/>
          </p:cNvSpPr>
          <p:nvPr>
            <p:ph type="ctrTitle"/>
          </p:nvPr>
        </p:nvSpPr>
        <p:spPr>
          <a:xfrm>
            <a:off x="1884622" y="3547992"/>
            <a:ext cx="16334854" cy="1231106"/>
          </a:xfrm>
        </p:spPr>
        <p:txBody>
          <a:bodyPr/>
          <a:lstStyle/>
          <a:p>
            <a:r>
              <a:rPr lang="en-US" sz="8000" dirty="0"/>
              <a:t>Student / Learner Login</a:t>
            </a:r>
          </a:p>
        </p:txBody>
      </p:sp>
      <p:sp>
        <p:nvSpPr>
          <p:cNvPr id="3" name="Subtitle 2">
            <a:extLst>
              <a:ext uri="{FF2B5EF4-FFF2-40B4-BE49-F238E27FC236}">
                <a16:creationId xmlns:a16="http://schemas.microsoft.com/office/drawing/2014/main" id="{FCFAB051-5B89-5949-8E57-8BD0FA23AD9D}"/>
              </a:ext>
            </a:extLst>
          </p:cNvPr>
          <p:cNvSpPr>
            <a:spLocks noGrp="1"/>
          </p:cNvSpPr>
          <p:nvPr>
            <p:ph type="subTitle" idx="4"/>
          </p:nvPr>
        </p:nvSpPr>
        <p:spPr>
          <a:xfrm>
            <a:off x="5280925" y="6515134"/>
            <a:ext cx="9542249" cy="738664"/>
          </a:xfrm>
        </p:spPr>
        <p:txBody>
          <a:bodyPr/>
          <a:lstStyle/>
          <a:p>
            <a:r>
              <a:rPr lang="en-US" i="1"/>
              <a:t>Navigating your Learner Login</a:t>
            </a:r>
          </a:p>
        </p:txBody>
      </p:sp>
      <p:sp>
        <p:nvSpPr>
          <p:cNvPr id="4" name="Rectangle 3">
            <a:extLst>
              <a:ext uri="{FF2B5EF4-FFF2-40B4-BE49-F238E27FC236}">
                <a16:creationId xmlns:a16="http://schemas.microsoft.com/office/drawing/2014/main" id="{2BDE2411-89CE-4EF0-8BA0-27B35F26E4CA}"/>
              </a:ext>
            </a:extLst>
          </p:cNvPr>
          <p:cNvSpPr/>
          <p:nvPr/>
        </p:nvSpPr>
        <p:spPr>
          <a:xfrm>
            <a:off x="8467874" y="5366643"/>
            <a:ext cx="3384376" cy="288032"/>
          </a:xfrm>
          <a:prstGeom prst="rect">
            <a:avLst/>
          </a:prstGeom>
          <a:solidFill>
            <a:srgbClr val="34454E"/>
          </a:solidFill>
        </p:spPr>
        <p:txBody>
          <a:bodyPr wrap="square" lIns="0" tIns="0" rIns="0" bIns="0" rtlCol="0" anchor="ctr"/>
          <a:lstStyle/>
          <a:p>
            <a:pPr algn="l"/>
            <a:endParaRPr lang="en-NZ"/>
          </a:p>
        </p:txBody>
      </p:sp>
    </p:spTree>
    <p:extLst>
      <p:ext uri="{BB962C8B-B14F-4D97-AF65-F5344CB8AC3E}">
        <p14:creationId xmlns:p14="http://schemas.microsoft.com/office/powerpoint/2010/main" val="410707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100"/>
            <a:ext cx="14545616" cy="1224135"/>
          </a:xfrm>
        </p:spPr>
        <p:txBody>
          <a:bodyPr/>
          <a:lstStyle/>
          <a:p>
            <a:r>
              <a:rPr lang="en-NZ">
                <a:latin typeface="Arial" panose="020B0604020202020204" pitchFamily="34" charset="0"/>
                <a:cs typeface="Arial" panose="020B0604020202020204" pitchFamily="34" charset="0"/>
              </a:rPr>
              <a:t>    Check your Course Endorsements</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A3905BC0-43B9-410A-861E-8A1A9C03395A}"/>
              </a:ext>
            </a:extLst>
          </p:cNvPr>
          <p:cNvPicPr>
            <a:picLocks noChangeAspect="1"/>
          </p:cNvPicPr>
          <p:nvPr/>
        </p:nvPicPr>
        <p:blipFill>
          <a:blip r:embed="rId3"/>
          <a:stretch>
            <a:fillRect/>
          </a:stretch>
        </p:blipFill>
        <p:spPr>
          <a:xfrm>
            <a:off x="4145280" y="1798321"/>
            <a:ext cx="10486730" cy="7982436"/>
          </a:xfrm>
          <a:prstGeom prst="rect">
            <a:avLst/>
          </a:prstGeom>
        </p:spPr>
      </p:pic>
    </p:spTree>
    <p:extLst>
      <p:ext uri="{BB962C8B-B14F-4D97-AF65-F5344CB8AC3E}">
        <p14:creationId xmlns:p14="http://schemas.microsoft.com/office/powerpoint/2010/main" val="12928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100"/>
            <a:ext cx="14545616" cy="1152127"/>
          </a:xfrm>
        </p:spPr>
        <p:txBody>
          <a:bodyPr/>
          <a:lstStyle/>
          <a:p>
            <a:r>
              <a:rPr lang="en-NZ">
                <a:latin typeface="Arial" panose="020B0604020202020204" pitchFamily="34" charset="0"/>
                <a:cs typeface="Arial" panose="020B0604020202020204" pitchFamily="34" charset="0"/>
              </a:rPr>
              <a:t>Course Endorsements in Close-up</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B81FC0CE-60D7-4770-B077-01E53435E689}"/>
              </a:ext>
            </a:extLst>
          </p:cNvPr>
          <p:cNvPicPr>
            <a:picLocks noChangeAspect="1"/>
          </p:cNvPicPr>
          <p:nvPr/>
        </p:nvPicPr>
        <p:blipFill>
          <a:blip r:embed="rId3"/>
          <a:stretch>
            <a:fillRect/>
          </a:stretch>
        </p:blipFill>
        <p:spPr>
          <a:xfrm>
            <a:off x="4999875" y="1764468"/>
            <a:ext cx="8047000" cy="8131578"/>
          </a:xfrm>
          <a:prstGeom prst="rect">
            <a:avLst/>
          </a:prstGeom>
        </p:spPr>
      </p:pic>
    </p:spTree>
    <p:extLst>
      <p:ext uri="{BB962C8B-B14F-4D97-AF65-F5344CB8AC3E}">
        <p14:creationId xmlns:p14="http://schemas.microsoft.com/office/powerpoint/2010/main" val="204040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100"/>
            <a:ext cx="14545616" cy="1892826"/>
          </a:xfrm>
        </p:spPr>
        <p:txBody>
          <a:bodyPr/>
          <a:lstStyle/>
          <a:p>
            <a:r>
              <a:rPr lang="en-NZ">
                <a:latin typeface="Arial" panose="020B0604020202020204" pitchFamily="34" charset="0"/>
                <a:cs typeface="Arial" panose="020B0604020202020204" pitchFamily="34" charset="0"/>
              </a:rPr>
              <a:t>  Predict your Course Endorsements </a:t>
            </a:r>
            <a:br>
              <a:rPr lang="en-NZ">
                <a:latin typeface="Arial" panose="020B0604020202020204" pitchFamily="34" charset="0"/>
                <a:cs typeface="Arial" panose="020B0604020202020204" pitchFamily="34" charset="0"/>
              </a:rPr>
            </a:br>
            <a:endParaRPr lang="en-NZ"/>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3" name="Rectangle 2">
            <a:extLst>
              <a:ext uri="{FF2B5EF4-FFF2-40B4-BE49-F238E27FC236}">
                <a16:creationId xmlns:a16="http://schemas.microsoft.com/office/drawing/2014/main" id="{899606B6-2AF5-4514-A3A0-D53F8E53C387}"/>
              </a:ext>
            </a:extLst>
          </p:cNvPr>
          <p:cNvSpPr/>
          <p:nvPr/>
        </p:nvSpPr>
        <p:spPr>
          <a:xfrm>
            <a:off x="12547600" y="8280400"/>
            <a:ext cx="60960" cy="274320"/>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DCDC3A27-7FC8-47FD-ABD8-A5AABD585EC6}"/>
              </a:ext>
            </a:extLst>
          </p:cNvPr>
          <p:cNvPicPr>
            <a:picLocks noChangeAspect="1"/>
          </p:cNvPicPr>
          <p:nvPr/>
        </p:nvPicPr>
        <p:blipFill>
          <a:blip r:embed="rId3"/>
          <a:stretch>
            <a:fillRect/>
          </a:stretch>
        </p:blipFill>
        <p:spPr>
          <a:xfrm>
            <a:off x="2879188" y="2185639"/>
            <a:ext cx="13903476" cy="6724185"/>
          </a:xfrm>
          <a:prstGeom prst="rect">
            <a:avLst/>
          </a:prstGeom>
        </p:spPr>
      </p:pic>
    </p:spTree>
    <p:extLst>
      <p:ext uri="{BB962C8B-B14F-4D97-AF65-F5344CB8AC3E}">
        <p14:creationId xmlns:p14="http://schemas.microsoft.com/office/powerpoint/2010/main" val="283686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100"/>
            <a:ext cx="14545616" cy="1892826"/>
          </a:xfrm>
        </p:spPr>
        <p:txBody>
          <a:bodyPr/>
          <a:lstStyle/>
          <a:p>
            <a:r>
              <a:rPr lang="en-NZ">
                <a:latin typeface="Arial" panose="020B0604020202020204" pitchFamily="34" charset="0"/>
                <a:cs typeface="Arial" panose="020B0604020202020204" pitchFamily="34" charset="0"/>
              </a:rPr>
              <a:t>Course Endorsements Prediction Tool</a:t>
            </a:r>
            <a:br>
              <a:rPr lang="en-NZ">
                <a:latin typeface="Arial" panose="020B0604020202020204" pitchFamily="34" charset="0"/>
                <a:cs typeface="Arial" panose="020B0604020202020204" pitchFamily="34" charset="0"/>
              </a:rPr>
            </a:br>
            <a:endParaRPr lang="en-NZ"/>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2E424670-3387-4669-9156-1DDBDD90DCCB}"/>
              </a:ext>
            </a:extLst>
          </p:cNvPr>
          <p:cNvPicPr>
            <a:picLocks noChangeAspect="1"/>
          </p:cNvPicPr>
          <p:nvPr/>
        </p:nvPicPr>
        <p:blipFill>
          <a:blip r:embed="rId3"/>
          <a:stretch>
            <a:fillRect/>
          </a:stretch>
        </p:blipFill>
        <p:spPr>
          <a:xfrm>
            <a:off x="4075386" y="1559411"/>
            <a:ext cx="11665296" cy="8190527"/>
          </a:xfrm>
          <a:prstGeom prst="rect">
            <a:avLst/>
          </a:prstGeom>
        </p:spPr>
      </p:pic>
    </p:spTree>
    <p:extLst>
      <p:ext uri="{BB962C8B-B14F-4D97-AF65-F5344CB8AC3E}">
        <p14:creationId xmlns:p14="http://schemas.microsoft.com/office/powerpoint/2010/main" val="358011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1915146" y="470100"/>
            <a:ext cx="16057784" cy="1892826"/>
          </a:xfrm>
        </p:spPr>
        <p:txBody>
          <a:bodyPr/>
          <a:lstStyle/>
          <a:p>
            <a:r>
              <a:rPr lang="en-NZ">
                <a:latin typeface="Arial" panose="020B0604020202020204" pitchFamily="34" charset="0"/>
                <a:cs typeface="Arial" panose="020B0604020202020204" pitchFamily="34" charset="0"/>
              </a:rPr>
              <a:t>    View your credit summary for all years</a:t>
            </a:r>
            <a:br>
              <a:rPr lang="en-NZ">
                <a:latin typeface="Arial" panose="020B0604020202020204" pitchFamily="34" charset="0"/>
                <a:cs typeface="Arial" panose="020B0604020202020204" pitchFamily="34" charset="0"/>
              </a:rPr>
            </a:br>
            <a:endParaRPr lang="en-NZ"/>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E1244DED-8953-4CC9-AF94-CC81A34B0C39}"/>
              </a:ext>
            </a:extLst>
          </p:cNvPr>
          <p:cNvPicPr>
            <a:picLocks noChangeAspect="1"/>
          </p:cNvPicPr>
          <p:nvPr/>
        </p:nvPicPr>
        <p:blipFill>
          <a:blip r:embed="rId3"/>
          <a:stretch>
            <a:fillRect/>
          </a:stretch>
        </p:blipFill>
        <p:spPr>
          <a:xfrm>
            <a:off x="1657202" y="2526297"/>
            <a:ext cx="15047879" cy="4961623"/>
          </a:xfrm>
          <a:prstGeom prst="rect">
            <a:avLst/>
          </a:prstGeom>
        </p:spPr>
      </p:pic>
    </p:spTree>
    <p:extLst>
      <p:ext uri="{BB962C8B-B14F-4D97-AF65-F5344CB8AC3E}">
        <p14:creationId xmlns:p14="http://schemas.microsoft.com/office/powerpoint/2010/main" val="168408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6" name="Title 1">
            <a:extLst>
              <a:ext uri="{FF2B5EF4-FFF2-40B4-BE49-F238E27FC236}">
                <a16:creationId xmlns:a16="http://schemas.microsoft.com/office/drawing/2014/main" id="{E16D4032-15A5-461F-8B1B-54D6CD3F7FC6}"/>
              </a:ext>
            </a:extLst>
          </p:cNvPr>
          <p:cNvSpPr txBox="1">
            <a:spLocks/>
          </p:cNvSpPr>
          <p:nvPr/>
        </p:nvSpPr>
        <p:spPr>
          <a:xfrm>
            <a:off x="1665636" y="547119"/>
            <a:ext cx="16705856" cy="1183120"/>
          </a:xfrm>
          <a:prstGeom prst="rect">
            <a:avLst/>
          </a:prstGeom>
        </p:spPr>
        <p:txBody>
          <a:bodyPr wrap="square" lIns="0" tIns="0" rIns="0" bIns="0">
            <a:spAutoFit/>
          </a:bodyPr>
          <a:lstStyle>
            <a:lvl1pPr eaLnBrk="1" hangingPunct="1">
              <a:defRPr sz="6150" b="1" i="0">
                <a:solidFill>
                  <a:srgbClr val="33454E"/>
                </a:solidFill>
                <a:latin typeface="Arial"/>
                <a:ea typeface="+mj-ea"/>
                <a:cs typeface="Arial"/>
              </a:defRPr>
            </a:lvl1pPr>
          </a:lstStyle>
          <a:p>
            <a:r>
              <a:rPr lang="en-NZ" kern="0">
                <a:latin typeface="Arial" panose="020B0604020202020204" pitchFamily="34" charset="0"/>
                <a:cs typeface="Arial" panose="020B0604020202020204" pitchFamily="34" charset="0"/>
              </a:rPr>
              <a:t>View your credit summary for a specific year</a:t>
            </a:r>
            <a:br>
              <a:rPr lang="en-NZ" kern="0">
                <a:latin typeface="Arial" panose="020B0604020202020204" pitchFamily="34" charset="0"/>
                <a:cs typeface="Arial" panose="020B0604020202020204" pitchFamily="34" charset="0"/>
              </a:rPr>
            </a:br>
            <a:endParaRPr lang="en-NZ" kern="0"/>
          </a:p>
        </p:txBody>
      </p:sp>
      <p:pic>
        <p:nvPicPr>
          <p:cNvPr id="7" name="Picture 6">
            <a:extLst>
              <a:ext uri="{FF2B5EF4-FFF2-40B4-BE49-F238E27FC236}">
                <a16:creationId xmlns:a16="http://schemas.microsoft.com/office/drawing/2014/main" id="{A6837B54-8D11-4F60-B965-607AFC22B9F9}"/>
              </a:ext>
            </a:extLst>
          </p:cNvPr>
          <p:cNvPicPr>
            <a:picLocks noChangeAspect="1"/>
          </p:cNvPicPr>
          <p:nvPr/>
        </p:nvPicPr>
        <p:blipFill>
          <a:blip r:embed="rId3"/>
          <a:stretch>
            <a:fillRect/>
          </a:stretch>
        </p:blipFill>
        <p:spPr>
          <a:xfrm>
            <a:off x="3281624" y="1922196"/>
            <a:ext cx="12732123" cy="6710312"/>
          </a:xfrm>
          <a:prstGeom prst="rect">
            <a:avLst/>
          </a:prstGeom>
        </p:spPr>
      </p:pic>
    </p:spTree>
    <p:extLst>
      <p:ext uri="{BB962C8B-B14F-4D97-AF65-F5344CB8AC3E}">
        <p14:creationId xmlns:p14="http://schemas.microsoft.com/office/powerpoint/2010/main" val="313498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6" name="Title 5">
            <a:extLst>
              <a:ext uri="{FF2B5EF4-FFF2-40B4-BE49-F238E27FC236}">
                <a16:creationId xmlns:a16="http://schemas.microsoft.com/office/drawing/2014/main" id="{637CD711-EF37-4099-9766-168D613457E9}"/>
              </a:ext>
            </a:extLst>
          </p:cNvPr>
          <p:cNvSpPr>
            <a:spLocks noGrp="1"/>
          </p:cNvSpPr>
          <p:nvPr>
            <p:ph type="title"/>
          </p:nvPr>
        </p:nvSpPr>
        <p:spPr>
          <a:xfrm>
            <a:off x="477520" y="305465"/>
            <a:ext cx="19443700" cy="1157575"/>
          </a:xfrm>
        </p:spPr>
        <p:txBody>
          <a:bodyPr/>
          <a:lstStyle/>
          <a:p>
            <a:r>
              <a:rPr lang="en-NZ" dirty="0"/>
              <a:t>View results for assessed standards within a course</a:t>
            </a:r>
          </a:p>
        </p:txBody>
      </p:sp>
      <p:pic>
        <p:nvPicPr>
          <p:cNvPr id="2" name="Picture 1">
            <a:extLst>
              <a:ext uri="{FF2B5EF4-FFF2-40B4-BE49-F238E27FC236}">
                <a16:creationId xmlns:a16="http://schemas.microsoft.com/office/drawing/2014/main" id="{2D429D8C-573B-425D-A755-331E47873555}"/>
              </a:ext>
            </a:extLst>
          </p:cNvPr>
          <p:cNvPicPr>
            <a:picLocks noChangeAspect="1"/>
          </p:cNvPicPr>
          <p:nvPr/>
        </p:nvPicPr>
        <p:blipFill>
          <a:blip r:embed="rId3"/>
          <a:stretch>
            <a:fillRect/>
          </a:stretch>
        </p:blipFill>
        <p:spPr>
          <a:xfrm>
            <a:off x="3759200" y="1934628"/>
            <a:ext cx="11198225" cy="7306026"/>
          </a:xfrm>
          <a:prstGeom prst="rect">
            <a:avLst/>
          </a:prstGeom>
        </p:spPr>
      </p:pic>
    </p:spTree>
    <p:extLst>
      <p:ext uri="{BB962C8B-B14F-4D97-AF65-F5344CB8AC3E}">
        <p14:creationId xmlns:p14="http://schemas.microsoft.com/office/powerpoint/2010/main" val="232495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287D-E77C-4AC0-BDDF-F0F72345E84E}"/>
              </a:ext>
            </a:extLst>
          </p:cNvPr>
          <p:cNvSpPr>
            <a:spLocks noGrp="1"/>
          </p:cNvSpPr>
          <p:nvPr>
            <p:ph type="title"/>
          </p:nvPr>
        </p:nvSpPr>
        <p:spPr>
          <a:xfrm>
            <a:off x="3593915" y="557478"/>
            <a:ext cx="11605446" cy="946413"/>
          </a:xfrm>
        </p:spPr>
        <p:txBody>
          <a:bodyPr/>
          <a:lstStyle/>
          <a:p>
            <a:r>
              <a:rPr lang="en-NZ" dirty="0"/>
              <a:t>Access assessed exam scripts </a:t>
            </a:r>
          </a:p>
        </p:txBody>
      </p:sp>
      <p:sp>
        <p:nvSpPr>
          <p:cNvPr id="3" name="Rectangle 2">
            <a:extLst>
              <a:ext uri="{FF2B5EF4-FFF2-40B4-BE49-F238E27FC236}">
                <a16:creationId xmlns:a16="http://schemas.microsoft.com/office/drawing/2014/main" id="{8C999308-A4F6-47E3-A053-1D1CABD8CBFD}"/>
              </a:ext>
            </a:extLst>
          </p:cNvPr>
          <p:cNvSpPr/>
          <p:nvPr/>
        </p:nvSpPr>
        <p:spPr>
          <a:xfrm>
            <a:off x="2347194"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7103EBFA-ED5C-43DA-A3DA-C098E2718642}"/>
              </a:ext>
            </a:extLst>
          </p:cNvPr>
          <p:cNvPicPr>
            <a:picLocks noChangeAspect="1"/>
          </p:cNvPicPr>
          <p:nvPr/>
        </p:nvPicPr>
        <p:blipFill>
          <a:blip r:embed="rId3"/>
          <a:stretch>
            <a:fillRect/>
          </a:stretch>
        </p:blipFill>
        <p:spPr>
          <a:xfrm>
            <a:off x="3766184" y="1899920"/>
            <a:ext cx="10515667" cy="8249920"/>
          </a:xfrm>
          <a:prstGeom prst="rect">
            <a:avLst/>
          </a:prstGeom>
        </p:spPr>
      </p:pic>
    </p:spTree>
    <p:extLst>
      <p:ext uri="{BB962C8B-B14F-4D97-AF65-F5344CB8AC3E}">
        <p14:creationId xmlns:p14="http://schemas.microsoft.com/office/powerpoint/2010/main" val="192035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287D-E77C-4AC0-BDDF-F0F72345E84E}"/>
              </a:ext>
            </a:extLst>
          </p:cNvPr>
          <p:cNvSpPr>
            <a:spLocks noGrp="1"/>
          </p:cNvSpPr>
          <p:nvPr>
            <p:ph type="title"/>
          </p:nvPr>
        </p:nvSpPr>
        <p:spPr>
          <a:xfrm>
            <a:off x="3931370" y="271255"/>
            <a:ext cx="11532150" cy="1130825"/>
          </a:xfrm>
        </p:spPr>
        <p:txBody>
          <a:bodyPr/>
          <a:lstStyle/>
          <a:p>
            <a:r>
              <a:rPr lang="en-NZ" dirty="0"/>
              <a:t>Access assessed exam scripts  </a:t>
            </a:r>
          </a:p>
        </p:txBody>
      </p:sp>
      <p:sp>
        <p:nvSpPr>
          <p:cNvPr id="3" name="Rectangle 2">
            <a:extLst>
              <a:ext uri="{FF2B5EF4-FFF2-40B4-BE49-F238E27FC236}">
                <a16:creationId xmlns:a16="http://schemas.microsoft.com/office/drawing/2014/main" id="{8C999308-A4F6-47E3-A053-1D1CABD8CBFD}"/>
              </a:ext>
            </a:extLst>
          </p:cNvPr>
          <p:cNvSpPr/>
          <p:nvPr/>
        </p:nvSpPr>
        <p:spPr>
          <a:xfrm>
            <a:off x="2347194"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5" name="Speech Bubble: Rectangle with Corners Rounded 4">
            <a:extLst>
              <a:ext uri="{FF2B5EF4-FFF2-40B4-BE49-F238E27FC236}">
                <a16:creationId xmlns:a16="http://schemas.microsoft.com/office/drawing/2014/main" id="{3E7C8D2D-683E-4F61-A748-CA7ECEA1C0EF}"/>
              </a:ext>
            </a:extLst>
          </p:cNvPr>
          <p:cNvSpPr/>
          <p:nvPr/>
        </p:nvSpPr>
        <p:spPr>
          <a:xfrm>
            <a:off x="4813326" y="2342307"/>
            <a:ext cx="1404439" cy="1366650"/>
          </a:xfrm>
          <a:prstGeom prst="wedgeRoundRectCallout">
            <a:avLst>
              <a:gd name="adj1" fmla="val 22139"/>
              <a:gd name="adj2" fmla="val 12728"/>
              <a:gd name="adj3" fmla="val 16667"/>
            </a:avLst>
          </a:prstGeom>
          <a:solidFill>
            <a:srgbClr val="56B0B2"/>
          </a:solidFill>
          <a:ln w="63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Arial" panose="020B0604020202020204" pitchFamily="34" charset="0"/>
              </a:rPr>
              <a:t>This button takes you to your assessed script</a:t>
            </a:r>
          </a:p>
        </p:txBody>
      </p:sp>
      <p:sp>
        <p:nvSpPr>
          <p:cNvPr id="4" name="Rectangle: Rounded Corners 3">
            <a:extLst>
              <a:ext uri="{FF2B5EF4-FFF2-40B4-BE49-F238E27FC236}">
                <a16:creationId xmlns:a16="http://schemas.microsoft.com/office/drawing/2014/main" id="{9591492E-28DD-41D0-97C2-8189B8D244AF}"/>
              </a:ext>
            </a:extLst>
          </p:cNvPr>
          <p:cNvSpPr/>
          <p:nvPr/>
        </p:nvSpPr>
        <p:spPr>
          <a:xfrm>
            <a:off x="4813326" y="2164081"/>
            <a:ext cx="2532354" cy="1838960"/>
          </a:xfrm>
          <a:prstGeom prst="roundRect">
            <a:avLst/>
          </a:prstGeom>
          <a:solidFill>
            <a:schemeClr val="bg1"/>
          </a:solidFill>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DFF61EED-C3F8-4969-87F9-7853BFA928A9}"/>
              </a:ext>
            </a:extLst>
          </p:cNvPr>
          <p:cNvPicPr>
            <a:picLocks noChangeAspect="1"/>
          </p:cNvPicPr>
          <p:nvPr/>
        </p:nvPicPr>
        <p:blipFill>
          <a:blip r:embed="rId3"/>
          <a:stretch>
            <a:fillRect/>
          </a:stretch>
        </p:blipFill>
        <p:spPr>
          <a:xfrm>
            <a:off x="2035174" y="1932304"/>
            <a:ext cx="14888737" cy="7811135"/>
          </a:xfrm>
          <a:prstGeom prst="rect">
            <a:avLst/>
          </a:prstGeom>
        </p:spPr>
      </p:pic>
    </p:spTree>
    <p:extLst>
      <p:ext uri="{BB962C8B-B14F-4D97-AF65-F5344CB8AC3E}">
        <p14:creationId xmlns:p14="http://schemas.microsoft.com/office/powerpoint/2010/main" val="52100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p:txBody>
          <a:bodyPr/>
          <a:lstStyle/>
          <a:p>
            <a:r>
              <a:rPr lang="en-NZ"/>
              <a:t>Checking Vocational Pathways Awards</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sp>
        <p:nvSpPr>
          <p:cNvPr id="5" name="Rectangle 4">
            <a:extLst>
              <a:ext uri="{FF2B5EF4-FFF2-40B4-BE49-F238E27FC236}">
                <a16:creationId xmlns:a16="http://schemas.microsoft.com/office/drawing/2014/main" id="{248DA95B-8F4B-4E6B-881A-256C2D31680C}"/>
              </a:ext>
            </a:extLst>
          </p:cNvPr>
          <p:cNvSpPr/>
          <p:nvPr/>
        </p:nvSpPr>
        <p:spPr>
          <a:xfrm>
            <a:off x="5026025" y="5193010"/>
            <a:ext cx="10052050" cy="369332"/>
          </a:xfrm>
          <a:prstGeom prst="rect">
            <a:avLst/>
          </a:prstGeom>
        </p:spPr>
        <p:txBody>
          <a:bodyPr>
            <a:spAutoFit/>
          </a:bodyPr>
          <a:lstStyle/>
          <a:p>
            <a:pPr fontAlgn="base">
              <a:buFont typeface="Arial" panose="020B0604020202020204" pitchFamily="34" charset="0"/>
              <a:buChar char="•"/>
            </a:pPr>
            <a:endParaRPr lang="en-NZ" b="0" i="0">
              <a:solidFill>
                <a:srgbClr val="333333"/>
              </a:solidFill>
              <a:effectLst/>
              <a:latin typeface="Verdana" panose="020B0604030504040204" pitchFamily="34" charset="0"/>
            </a:endParaRPr>
          </a:p>
        </p:txBody>
      </p:sp>
      <p:pic>
        <p:nvPicPr>
          <p:cNvPr id="7" name="Picture 6">
            <a:extLst>
              <a:ext uri="{FF2B5EF4-FFF2-40B4-BE49-F238E27FC236}">
                <a16:creationId xmlns:a16="http://schemas.microsoft.com/office/drawing/2014/main" id="{91A38016-74F9-4794-8356-FD1D18214C18}"/>
              </a:ext>
            </a:extLst>
          </p:cNvPr>
          <p:cNvPicPr>
            <a:picLocks noChangeAspect="1"/>
          </p:cNvPicPr>
          <p:nvPr/>
        </p:nvPicPr>
        <p:blipFill>
          <a:blip r:embed="rId3"/>
          <a:stretch>
            <a:fillRect/>
          </a:stretch>
        </p:blipFill>
        <p:spPr>
          <a:xfrm>
            <a:off x="3688842" y="2082800"/>
            <a:ext cx="12078208" cy="7548880"/>
          </a:xfrm>
          <a:prstGeom prst="rect">
            <a:avLst/>
          </a:prstGeom>
        </p:spPr>
      </p:pic>
    </p:spTree>
    <p:extLst>
      <p:ext uri="{BB962C8B-B14F-4D97-AF65-F5344CB8AC3E}">
        <p14:creationId xmlns:p14="http://schemas.microsoft.com/office/powerpoint/2010/main" val="225687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6B75A-A461-3A47-AC01-666876FE4863}"/>
              </a:ext>
            </a:extLst>
          </p:cNvPr>
          <p:cNvSpPr>
            <a:spLocks noGrp="1"/>
          </p:cNvSpPr>
          <p:nvPr>
            <p:ph type="body" sz="quarter" idx="13"/>
          </p:nvPr>
        </p:nvSpPr>
        <p:spPr>
          <a:xfrm>
            <a:off x="1339082" y="2918371"/>
            <a:ext cx="17857983" cy="6288901"/>
          </a:xfrm>
        </p:spPr>
        <p:txBody>
          <a:bodyPr numCol="1"/>
          <a:lstStyle/>
          <a:p>
            <a:pPr marL="1828800" lvl="3" indent="-457200" algn="l">
              <a:spcBef>
                <a:spcPts val="800"/>
              </a:spcBef>
              <a:buFont typeface="Arial" panose="020B0604020202020204" pitchFamily="34" charset="0"/>
              <a:buChar char="•"/>
            </a:pPr>
            <a:r>
              <a:rPr lang="en-NZ" sz="3600" b="1">
                <a:solidFill>
                  <a:schemeClr val="tx1"/>
                </a:solidFill>
              </a:rPr>
              <a:t>check</a:t>
            </a:r>
            <a:r>
              <a:rPr lang="en-NZ" sz="3600">
                <a:solidFill>
                  <a:schemeClr val="tx1"/>
                </a:solidFill>
              </a:rPr>
              <a:t> your entries and results are accurate</a:t>
            </a:r>
          </a:p>
          <a:p>
            <a:pPr marL="1828800" lvl="3" indent="-457200" algn="l">
              <a:spcBef>
                <a:spcPts val="800"/>
              </a:spcBef>
              <a:buFont typeface="Arial" panose="020B0604020202020204" pitchFamily="34" charset="0"/>
              <a:buChar char="•"/>
            </a:pPr>
            <a:r>
              <a:rPr lang="en-NZ" sz="3600" b="1">
                <a:solidFill>
                  <a:schemeClr val="tx1"/>
                </a:solidFill>
              </a:rPr>
              <a:t>order</a:t>
            </a:r>
            <a:r>
              <a:rPr lang="en-NZ" sz="3600">
                <a:solidFill>
                  <a:schemeClr val="tx1"/>
                </a:solidFill>
              </a:rPr>
              <a:t> copies of your certificates</a:t>
            </a:r>
          </a:p>
          <a:p>
            <a:pPr marL="1828800" lvl="3" indent="-457200" algn="l">
              <a:spcBef>
                <a:spcPts val="800"/>
              </a:spcBef>
              <a:buFont typeface="Arial" panose="020B0604020202020204" pitchFamily="34" charset="0"/>
              <a:buChar char="•"/>
            </a:pPr>
            <a:r>
              <a:rPr lang="en-NZ" sz="3600" b="1">
                <a:solidFill>
                  <a:schemeClr val="tx1"/>
                </a:solidFill>
              </a:rPr>
              <a:t>print</a:t>
            </a:r>
            <a:r>
              <a:rPr lang="en-NZ" sz="3600">
                <a:solidFill>
                  <a:schemeClr val="tx1"/>
                </a:solidFill>
              </a:rPr>
              <a:t> your Record of Achievement</a:t>
            </a:r>
          </a:p>
          <a:p>
            <a:pPr marL="1828800" lvl="3" indent="-457200" algn="l">
              <a:spcBef>
                <a:spcPts val="800"/>
              </a:spcBef>
              <a:buFont typeface="Arial" panose="020B0604020202020204" pitchFamily="34" charset="0"/>
              <a:buChar char="•"/>
            </a:pPr>
            <a:r>
              <a:rPr lang="en-NZ" sz="3600" b="1">
                <a:solidFill>
                  <a:schemeClr val="tx1"/>
                </a:solidFill>
              </a:rPr>
              <a:t>update</a:t>
            </a:r>
            <a:r>
              <a:rPr lang="en-NZ" sz="3600">
                <a:solidFill>
                  <a:schemeClr val="tx1"/>
                </a:solidFill>
              </a:rPr>
              <a:t> your personal details, such as email address</a:t>
            </a:r>
          </a:p>
          <a:p>
            <a:pPr marL="1828800" lvl="3" indent="-457200" algn="l">
              <a:spcBef>
                <a:spcPts val="800"/>
              </a:spcBef>
              <a:buFont typeface="Arial" panose="020B0604020202020204" pitchFamily="34" charset="0"/>
              <a:buChar char="•"/>
            </a:pPr>
            <a:r>
              <a:rPr lang="en-NZ" sz="3600" b="1">
                <a:solidFill>
                  <a:schemeClr val="tx1"/>
                </a:solidFill>
              </a:rPr>
              <a:t>print</a:t>
            </a:r>
            <a:r>
              <a:rPr lang="en-NZ" sz="3600">
                <a:solidFill>
                  <a:schemeClr val="tx1"/>
                </a:solidFill>
              </a:rPr>
              <a:t> copies of your exam admission slip</a:t>
            </a:r>
          </a:p>
          <a:p>
            <a:pPr marL="1828800" lvl="3" indent="-457200" algn="l">
              <a:spcBef>
                <a:spcPts val="800"/>
              </a:spcBef>
              <a:buFont typeface="Arial" panose="020B0604020202020204" pitchFamily="34" charset="0"/>
              <a:buChar char="•"/>
            </a:pPr>
            <a:r>
              <a:rPr lang="en-NZ" sz="3600" b="1">
                <a:solidFill>
                  <a:schemeClr val="tx1"/>
                </a:solidFill>
              </a:rPr>
              <a:t>access</a:t>
            </a:r>
            <a:r>
              <a:rPr lang="en-NZ" sz="3600">
                <a:solidFill>
                  <a:schemeClr val="tx1"/>
                </a:solidFill>
              </a:rPr>
              <a:t> the digital exam platform</a:t>
            </a:r>
          </a:p>
          <a:p>
            <a:pPr marL="1828800" lvl="3" indent="-457200" algn="l">
              <a:spcBef>
                <a:spcPts val="800"/>
              </a:spcBef>
              <a:buFont typeface="Arial" panose="020B0604020202020204" pitchFamily="34" charset="0"/>
              <a:buChar char="•"/>
            </a:pPr>
            <a:r>
              <a:rPr lang="en-NZ" sz="3600" b="1">
                <a:solidFill>
                  <a:schemeClr val="tx1"/>
                </a:solidFill>
              </a:rPr>
              <a:t>access</a:t>
            </a:r>
            <a:r>
              <a:rPr lang="en-NZ" sz="3600">
                <a:solidFill>
                  <a:schemeClr val="tx1"/>
                </a:solidFill>
              </a:rPr>
              <a:t> your marked exam papers</a:t>
            </a:r>
          </a:p>
          <a:p>
            <a:pPr marL="1828800" lvl="3" indent="-457200" algn="l">
              <a:spcBef>
                <a:spcPts val="800"/>
              </a:spcBef>
              <a:buFont typeface="Arial" panose="020B0604020202020204" pitchFamily="34" charset="0"/>
              <a:buChar char="•"/>
            </a:pPr>
            <a:r>
              <a:rPr lang="en-NZ" sz="3600" b="1">
                <a:solidFill>
                  <a:schemeClr val="tx1"/>
                </a:solidFill>
              </a:rPr>
              <a:t>request</a:t>
            </a:r>
            <a:r>
              <a:rPr lang="en-NZ" sz="3600">
                <a:solidFill>
                  <a:schemeClr val="tx1"/>
                </a:solidFill>
              </a:rPr>
              <a:t> reviews or reconsiderations of your external exam papers by the due date.</a:t>
            </a:r>
          </a:p>
          <a:p>
            <a:endParaRPr lang="en-US"/>
          </a:p>
        </p:txBody>
      </p:sp>
      <p:sp>
        <p:nvSpPr>
          <p:cNvPr id="3" name="Title 2">
            <a:extLst>
              <a:ext uri="{FF2B5EF4-FFF2-40B4-BE49-F238E27FC236}">
                <a16:creationId xmlns:a16="http://schemas.microsoft.com/office/drawing/2014/main" id="{369BB97B-1875-364D-907C-3BBD8F2C22D6}"/>
              </a:ext>
            </a:extLst>
          </p:cNvPr>
          <p:cNvSpPr>
            <a:spLocks noGrp="1"/>
          </p:cNvSpPr>
          <p:nvPr>
            <p:ph type="title"/>
          </p:nvPr>
        </p:nvSpPr>
        <p:spPr>
          <a:xfrm>
            <a:off x="2479371" y="1262187"/>
            <a:ext cx="15145358" cy="968375"/>
          </a:xfrm>
        </p:spPr>
        <p:txBody>
          <a:bodyPr/>
          <a:lstStyle/>
          <a:p>
            <a:r>
              <a:rPr lang="en-US"/>
              <a:t>You can use your login to:</a:t>
            </a:r>
          </a:p>
        </p:txBody>
      </p:sp>
    </p:spTree>
    <p:extLst>
      <p:ext uri="{BB962C8B-B14F-4D97-AF65-F5344CB8AC3E}">
        <p14:creationId xmlns:p14="http://schemas.microsoft.com/office/powerpoint/2010/main" val="120588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5731570" y="758131"/>
            <a:ext cx="8940832" cy="968375"/>
          </a:xfrm>
        </p:spPr>
        <p:txBody>
          <a:bodyPr/>
          <a:lstStyle/>
          <a:p>
            <a:pPr algn="ctr"/>
            <a:r>
              <a:rPr lang="en-NZ"/>
              <a:t>VP Award in Close-up</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EF3CAEEA-1A70-41EE-9A64-4FCC024D6F58}"/>
              </a:ext>
            </a:extLst>
          </p:cNvPr>
          <p:cNvPicPr>
            <a:picLocks noChangeAspect="1"/>
          </p:cNvPicPr>
          <p:nvPr/>
        </p:nvPicPr>
        <p:blipFill>
          <a:blip r:embed="rId3"/>
          <a:stretch>
            <a:fillRect/>
          </a:stretch>
        </p:blipFill>
        <p:spPr>
          <a:xfrm>
            <a:off x="6082354" y="1820987"/>
            <a:ext cx="7372350" cy="8601075"/>
          </a:xfrm>
          <a:prstGeom prst="rect">
            <a:avLst/>
          </a:prstGeom>
        </p:spPr>
      </p:pic>
    </p:spTree>
    <p:extLst>
      <p:ext uri="{BB962C8B-B14F-4D97-AF65-F5344CB8AC3E}">
        <p14:creationId xmlns:p14="http://schemas.microsoft.com/office/powerpoint/2010/main" val="325188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4291410" y="542107"/>
            <a:ext cx="10813040" cy="968375"/>
          </a:xfrm>
        </p:spPr>
        <p:txBody>
          <a:bodyPr/>
          <a:lstStyle/>
          <a:p>
            <a:r>
              <a:rPr lang="en-NZ"/>
              <a:t>Your Record of Achievement</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38EB4B61-E0A6-403C-A7B7-4DD12761E01F}"/>
              </a:ext>
            </a:extLst>
          </p:cNvPr>
          <p:cNvPicPr>
            <a:picLocks noChangeAspect="1"/>
          </p:cNvPicPr>
          <p:nvPr/>
        </p:nvPicPr>
        <p:blipFill>
          <a:blip r:embed="rId3"/>
          <a:stretch>
            <a:fillRect/>
          </a:stretch>
        </p:blipFill>
        <p:spPr>
          <a:xfrm>
            <a:off x="4291411" y="2054275"/>
            <a:ext cx="10626196" cy="7863141"/>
          </a:xfrm>
          <a:prstGeom prst="rect">
            <a:avLst/>
          </a:prstGeom>
        </p:spPr>
      </p:pic>
    </p:spTree>
    <p:extLst>
      <p:ext uri="{BB962C8B-B14F-4D97-AF65-F5344CB8AC3E}">
        <p14:creationId xmlns:p14="http://schemas.microsoft.com/office/powerpoint/2010/main" val="386193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5941674" y="614115"/>
            <a:ext cx="8220752" cy="968375"/>
          </a:xfrm>
        </p:spPr>
        <p:txBody>
          <a:bodyPr/>
          <a:lstStyle/>
          <a:p>
            <a:r>
              <a:rPr lang="en-NZ"/>
              <a:t>More about your ROA</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0ED425B0-CC20-407D-B71A-A9FB494046B6}"/>
              </a:ext>
            </a:extLst>
          </p:cNvPr>
          <p:cNvPicPr>
            <a:picLocks noChangeAspect="1"/>
          </p:cNvPicPr>
          <p:nvPr/>
        </p:nvPicPr>
        <p:blipFill>
          <a:blip r:embed="rId3"/>
          <a:stretch>
            <a:fillRect/>
          </a:stretch>
        </p:blipFill>
        <p:spPr>
          <a:xfrm>
            <a:off x="5941674" y="2068512"/>
            <a:ext cx="7301251" cy="8205734"/>
          </a:xfrm>
          <a:prstGeom prst="rect">
            <a:avLst/>
          </a:prstGeom>
        </p:spPr>
      </p:pic>
    </p:spTree>
    <p:extLst>
      <p:ext uri="{BB962C8B-B14F-4D97-AF65-F5344CB8AC3E}">
        <p14:creationId xmlns:p14="http://schemas.microsoft.com/office/powerpoint/2010/main" val="390688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4813802" y="479961"/>
            <a:ext cx="10659878" cy="946413"/>
          </a:xfrm>
        </p:spPr>
        <p:txBody>
          <a:bodyPr wrap="square" lIns="0" tIns="0" rIns="0" bIns="0" anchor="t">
            <a:spAutoFit/>
          </a:bodyPr>
          <a:lstStyle/>
          <a:p>
            <a:r>
              <a:rPr lang="en-NZ"/>
              <a:t>Keep your details up-to-date</a:t>
            </a:r>
          </a:p>
        </p:txBody>
      </p:sp>
      <p:sp>
        <p:nvSpPr>
          <p:cNvPr id="4" name="Rectangle 3">
            <a:extLst>
              <a:ext uri="{FF2B5EF4-FFF2-40B4-BE49-F238E27FC236}">
                <a16:creationId xmlns:a16="http://schemas.microsoft.com/office/drawing/2014/main" id="{03BBEA64-4E58-4AAC-8FAD-EC9962180D22}"/>
              </a:ext>
            </a:extLst>
          </p:cNvPr>
          <p:cNvSpPr/>
          <p:nvPr/>
        </p:nvSpPr>
        <p:spPr>
          <a:xfrm>
            <a:off x="2449286" y="2079171"/>
            <a:ext cx="3037114" cy="130629"/>
          </a:xfrm>
          <a:prstGeom prst="rect">
            <a:avLst/>
          </a:prstGeom>
          <a:solidFill>
            <a:schemeClr val="bg1"/>
          </a:solidFill>
          <a:ln>
            <a:noFill/>
          </a:ln>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F4A850B6-1188-420A-8226-8F5F087531A3}"/>
              </a:ext>
            </a:extLst>
          </p:cNvPr>
          <p:cNvPicPr>
            <a:picLocks noChangeAspect="1"/>
          </p:cNvPicPr>
          <p:nvPr/>
        </p:nvPicPr>
        <p:blipFill>
          <a:blip r:embed="rId3"/>
          <a:stretch>
            <a:fillRect/>
          </a:stretch>
        </p:blipFill>
        <p:spPr>
          <a:xfrm>
            <a:off x="2563358" y="2079171"/>
            <a:ext cx="14411325" cy="6153150"/>
          </a:xfrm>
          <a:prstGeom prst="rect">
            <a:avLst/>
          </a:prstGeom>
        </p:spPr>
      </p:pic>
    </p:spTree>
    <p:extLst>
      <p:ext uri="{BB962C8B-B14F-4D97-AF65-F5344CB8AC3E}">
        <p14:creationId xmlns:p14="http://schemas.microsoft.com/office/powerpoint/2010/main" val="413634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2635226" y="542107"/>
            <a:ext cx="15145358" cy="968375"/>
          </a:xfrm>
        </p:spPr>
        <p:txBody>
          <a:bodyPr/>
          <a:lstStyle/>
          <a:p>
            <a:r>
              <a:rPr lang="en-NZ"/>
              <a:t>Ordering Certificates and Other Items</a:t>
            </a:r>
          </a:p>
        </p:txBody>
      </p:sp>
      <p:sp>
        <p:nvSpPr>
          <p:cNvPr id="4" name="Rectangle 3">
            <a:extLst>
              <a:ext uri="{FF2B5EF4-FFF2-40B4-BE49-F238E27FC236}">
                <a16:creationId xmlns:a16="http://schemas.microsoft.com/office/drawing/2014/main" id="{C31C309F-6E87-4D9F-9E0F-EFC3BEFBD30A}"/>
              </a:ext>
            </a:extLst>
          </p:cNvPr>
          <p:cNvSpPr/>
          <p:nvPr/>
        </p:nvSpPr>
        <p:spPr>
          <a:xfrm>
            <a:off x="2387600" y="2103120"/>
            <a:ext cx="2966720" cy="91440"/>
          </a:xfrm>
          <a:prstGeom prst="rect">
            <a:avLst/>
          </a:prstGeom>
          <a:solidFill>
            <a:schemeClr val="bg1"/>
          </a:solidFill>
          <a:ln>
            <a:noFill/>
          </a:ln>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772EEEC3-095B-4A81-B390-3DE9ECBB9221}"/>
              </a:ext>
            </a:extLst>
          </p:cNvPr>
          <p:cNvPicPr>
            <a:picLocks noChangeAspect="1"/>
          </p:cNvPicPr>
          <p:nvPr/>
        </p:nvPicPr>
        <p:blipFill>
          <a:blip r:embed="rId3"/>
          <a:stretch>
            <a:fillRect/>
          </a:stretch>
        </p:blipFill>
        <p:spPr>
          <a:xfrm>
            <a:off x="4593771" y="2120900"/>
            <a:ext cx="10173154" cy="7624728"/>
          </a:xfrm>
          <a:prstGeom prst="rect">
            <a:avLst/>
          </a:prstGeom>
        </p:spPr>
      </p:pic>
    </p:spTree>
    <p:extLst>
      <p:ext uri="{BB962C8B-B14F-4D97-AF65-F5344CB8AC3E}">
        <p14:creationId xmlns:p14="http://schemas.microsoft.com/office/powerpoint/2010/main" val="287463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546994" y="579281"/>
            <a:ext cx="19370152" cy="1008112"/>
          </a:xfrm>
        </p:spPr>
        <p:txBody>
          <a:bodyPr/>
          <a:lstStyle/>
          <a:p>
            <a:r>
              <a:rPr lang="en-NZ"/>
              <a:t>Check if you’re eligible for Fees Free Tertiary Study</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6B149C93-9835-43A0-8FFE-C0A00228446C}"/>
              </a:ext>
            </a:extLst>
          </p:cNvPr>
          <p:cNvPicPr>
            <a:picLocks noChangeAspect="1"/>
          </p:cNvPicPr>
          <p:nvPr/>
        </p:nvPicPr>
        <p:blipFill>
          <a:blip r:embed="rId3"/>
          <a:stretch>
            <a:fillRect/>
          </a:stretch>
        </p:blipFill>
        <p:spPr>
          <a:xfrm>
            <a:off x="3391648" y="1996696"/>
            <a:ext cx="11489394" cy="7258379"/>
          </a:xfrm>
          <a:prstGeom prst="rect">
            <a:avLst/>
          </a:prstGeom>
        </p:spPr>
      </p:pic>
    </p:spTree>
    <p:extLst>
      <p:ext uri="{BB962C8B-B14F-4D97-AF65-F5344CB8AC3E}">
        <p14:creationId xmlns:p14="http://schemas.microsoft.com/office/powerpoint/2010/main" val="99972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224B62-91D7-684F-ACDD-88A517D0BF41}"/>
              </a:ext>
            </a:extLst>
          </p:cNvPr>
          <p:cNvSpPr>
            <a:spLocks noGrp="1"/>
          </p:cNvSpPr>
          <p:nvPr>
            <p:ph type="subTitle" idx="4"/>
          </p:nvPr>
        </p:nvSpPr>
        <p:spPr/>
        <p:txBody>
          <a:bodyPr/>
          <a:lstStyle/>
          <a:p>
            <a:r>
              <a:rPr lang="en-US"/>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3A36A27-92AA-1B41-886A-B81BB0D956D7}"/>
              </a:ext>
            </a:extLst>
          </p:cNvPr>
          <p:cNvSpPr/>
          <p:nvPr/>
        </p:nvSpPr>
        <p:spPr>
          <a:xfrm>
            <a:off x="10559207" y="-5896"/>
            <a:ext cx="9544892" cy="11315246"/>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194F9C5E-D05F-3049-BBE7-0B1C806D1B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48" t="2380" b="2724"/>
          <a:stretch/>
        </p:blipFill>
        <p:spPr>
          <a:xfrm>
            <a:off x="0" y="-5896"/>
            <a:ext cx="13015760" cy="11315246"/>
          </a:xfrm>
          <a:prstGeom prst="rect">
            <a:avLst/>
          </a:prstGeom>
        </p:spPr>
      </p:pic>
      <p:sp>
        <p:nvSpPr>
          <p:cNvPr id="2" name="Title 1">
            <a:extLst>
              <a:ext uri="{FF2B5EF4-FFF2-40B4-BE49-F238E27FC236}">
                <a16:creationId xmlns:a16="http://schemas.microsoft.com/office/drawing/2014/main" id="{CFF00AB9-FC78-4E45-9E58-4843B9A1677F}"/>
              </a:ext>
            </a:extLst>
          </p:cNvPr>
          <p:cNvSpPr>
            <a:spLocks noGrp="1"/>
          </p:cNvSpPr>
          <p:nvPr>
            <p:ph type="title"/>
          </p:nvPr>
        </p:nvSpPr>
        <p:spPr>
          <a:xfrm>
            <a:off x="619003" y="182067"/>
            <a:ext cx="10098964" cy="1500411"/>
          </a:xfrm>
        </p:spPr>
        <p:txBody>
          <a:bodyPr wrap="square" lIns="0" tIns="0" rIns="0" bIns="0" anchor="t">
            <a:spAutoFit/>
          </a:bodyPr>
          <a:lstStyle/>
          <a:p>
            <a:r>
              <a:rPr lang="en-US" dirty="0"/>
              <a:t>Create your login here:</a:t>
            </a:r>
            <a:br>
              <a:rPr lang="en-US" dirty="0"/>
            </a:br>
            <a:r>
              <a:rPr lang="en-US" sz="3600" dirty="0">
                <a:solidFill>
                  <a:srgbClr val="0070C0"/>
                </a:solidFill>
              </a:rPr>
              <a:t>www.nzqa.govt.nz</a:t>
            </a:r>
            <a:endParaRPr lang="en-US" dirty="0"/>
          </a:p>
        </p:txBody>
      </p:sp>
      <p:sp>
        <p:nvSpPr>
          <p:cNvPr id="6" name="bk object 16">
            <a:extLst>
              <a:ext uri="{FF2B5EF4-FFF2-40B4-BE49-F238E27FC236}">
                <a16:creationId xmlns:a16="http://schemas.microsoft.com/office/drawing/2014/main" id="{14050B92-C2DB-1F46-BC0C-66064BDE9177}"/>
              </a:ext>
            </a:extLst>
          </p:cNvPr>
          <p:cNvSpPr/>
          <p:nvPr/>
        </p:nvSpPr>
        <p:spPr>
          <a:xfrm>
            <a:off x="2492070" y="2460658"/>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pic>
        <p:nvPicPr>
          <p:cNvPr id="7" name="Picture 6">
            <a:extLst>
              <a:ext uri="{FF2B5EF4-FFF2-40B4-BE49-F238E27FC236}">
                <a16:creationId xmlns:a16="http://schemas.microsoft.com/office/drawing/2014/main" id="{AA84CDBD-6022-0249-82EE-5FCB3F8F3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 y="10432411"/>
            <a:ext cx="20104091" cy="879553"/>
          </a:xfrm>
          <a:prstGeom prst="rect">
            <a:avLst/>
          </a:prstGeom>
        </p:spPr>
      </p:pic>
      <p:sp>
        <p:nvSpPr>
          <p:cNvPr id="3" name="Rectangle 2">
            <a:extLst>
              <a:ext uri="{FF2B5EF4-FFF2-40B4-BE49-F238E27FC236}">
                <a16:creationId xmlns:a16="http://schemas.microsoft.com/office/drawing/2014/main" id="{339DB37A-1DB7-4614-9A54-8530FCA0A380}"/>
              </a:ext>
            </a:extLst>
          </p:cNvPr>
          <p:cNvSpPr/>
          <p:nvPr/>
        </p:nvSpPr>
        <p:spPr>
          <a:xfrm>
            <a:off x="2296160" y="2377440"/>
            <a:ext cx="3180080" cy="243840"/>
          </a:xfrm>
          <a:prstGeom prst="rect">
            <a:avLst/>
          </a:prstGeom>
          <a:solidFill>
            <a:schemeClr val="bg1"/>
          </a:solidFill>
          <a:ln>
            <a:noFill/>
          </a:ln>
        </p:spPr>
        <p:txBody>
          <a:bodyPr wrap="square" lIns="0" tIns="0" rIns="0" bIns="0" rtlCol="0" anchor="ctr"/>
          <a:lstStyle/>
          <a:p>
            <a:pPr algn="l"/>
            <a:endParaRPr lang="en-NZ"/>
          </a:p>
        </p:txBody>
      </p:sp>
      <p:pic>
        <p:nvPicPr>
          <p:cNvPr id="10" name="Picture 9">
            <a:extLst>
              <a:ext uri="{FF2B5EF4-FFF2-40B4-BE49-F238E27FC236}">
                <a16:creationId xmlns:a16="http://schemas.microsoft.com/office/drawing/2014/main" id="{DDA8B117-B4AA-6A97-9B65-ABE3BD0F6435}"/>
              </a:ext>
            </a:extLst>
          </p:cNvPr>
          <p:cNvPicPr>
            <a:picLocks noChangeAspect="1"/>
          </p:cNvPicPr>
          <p:nvPr/>
        </p:nvPicPr>
        <p:blipFill>
          <a:blip r:embed="rId6"/>
          <a:stretch>
            <a:fillRect/>
          </a:stretch>
        </p:blipFill>
        <p:spPr>
          <a:xfrm>
            <a:off x="332598" y="1898352"/>
            <a:ext cx="6716194" cy="5913253"/>
          </a:xfrm>
          <a:prstGeom prst="rect">
            <a:avLst/>
          </a:prstGeom>
        </p:spPr>
      </p:pic>
      <p:pic>
        <p:nvPicPr>
          <p:cNvPr id="12" name="Picture 11">
            <a:extLst>
              <a:ext uri="{FF2B5EF4-FFF2-40B4-BE49-F238E27FC236}">
                <a16:creationId xmlns:a16="http://schemas.microsoft.com/office/drawing/2014/main" id="{6844E80F-3A8A-0852-7379-9F49C2040EA8}"/>
              </a:ext>
            </a:extLst>
          </p:cNvPr>
          <p:cNvPicPr>
            <a:picLocks noChangeAspect="1"/>
          </p:cNvPicPr>
          <p:nvPr/>
        </p:nvPicPr>
        <p:blipFill>
          <a:blip r:embed="rId7"/>
          <a:stretch>
            <a:fillRect/>
          </a:stretch>
        </p:blipFill>
        <p:spPr>
          <a:xfrm>
            <a:off x="8218930" y="6414588"/>
            <a:ext cx="2734057" cy="3105583"/>
          </a:xfrm>
          <a:prstGeom prst="rect">
            <a:avLst/>
          </a:prstGeom>
        </p:spPr>
      </p:pic>
      <p:sp>
        <p:nvSpPr>
          <p:cNvPr id="13" name="Speech Bubble: Rectangle 12">
            <a:extLst>
              <a:ext uri="{FF2B5EF4-FFF2-40B4-BE49-F238E27FC236}">
                <a16:creationId xmlns:a16="http://schemas.microsoft.com/office/drawing/2014/main" id="{389C8E5A-EA5F-CD17-9DF6-A883B210FB50}"/>
              </a:ext>
            </a:extLst>
          </p:cNvPr>
          <p:cNvSpPr/>
          <p:nvPr/>
        </p:nvSpPr>
        <p:spPr>
          <a:xfrm>
            <a:off x="6846447" y="1046703"/>
            <a:ext cx="3666240" cy="1274164"/>
          </a:xfrm>
          <a:prstGeom prst="wedgeRectCallout">
            <a:avLst>
              <a:gd name="adj1" fmla="val -55178"/>
              <a:gd name="adj2" fmla="val 82500"/>
            </a:avLst>
          </a:prstGeom>
          <a:solidFill>
            <a:srgbClr val="4CB0B2"/>
          </a:solidFill>
        </p:spPr>
        <p:txBody>
          <a:bodyPr wrap="square" lIns="0" tIns="0" rIns="0" bIns="0" rtlCol="0" anchor="ctr"/>
          <a:lstStyle/>
          <a:p>
            <a:pPr algn="l"/>
            <a:r>
              <a:rPr lang="en-NZ" dirty="0"/>
              <a:t>Click here to get the login selection below</a:t>
            </a:r>
          </a:p>
        </p:txBody>
      </p:sp>
      <p:sp>
        <p:nvSpPr>
          <p:cNvPr id="14" name="Speech Bubble: Rectangle 13">
            <a:extLst>
              <a:ext uri="{FF2B5EF4-FFF2-40B4-BE49-F238E27FC236}">
                <a16:creationId xmlns:a16="http://schemas.microsoft.com/office/drawing/2014/main" id="{531DCEDF-A05A-1BCF-2FF1-BA9930850ADF}"/>
              </a:ext>
            </a:extLst>
          </p:cNvPr>
          <p:cNvSpPr/>
          <p:nvPr/>
        </p:nvSpPr>
        <p:spPr>
          <a:xfrm>
            <a:off x="3382552" y="8044675"/>
            <a:ext cx="3666240" cy="1274164"/>
          </a:xfrm>
          <a:prstGeom prst="wedgeRectCallout">
            <a:avLst>
              <a:gd name="adj1" fmla="val 109597"/>
              <a:gd name="adj2" fmla="val -56324"/>
            </a:avLst>
          </a:prstGeom>
          <a:solidFill>
            <a:srgbClr val="4CB0B2"/>
          </a:solidFill>
        </p:spPr>
        <p:txBody>
          <a:bodyPr wrap="square" lIns="0" tIns="0" rIns="0" bIns="0" rtlCol="0" anchor="ctr"/>
          <a:lstStyle/>
          <a:p>
            <a:pPr algn="l"/>
            <a:r>
              <a:rPr lang="en-NZ" dirty="0"/>
              <a:t>Click here to get the learner login screen</a:t>
            </a:r>
          </a:p>
        </p:txBody>
      </p:sp>
    </p:spTree>
    <p:extLst>
      <p:ext uri="{BB962C8B-B14F-4D97-AF65-F5344CB8AC3E}">
        <p14:creationId xmlns:p14="http://schemas.microsoft.com/office/powerpoint/2010/main" val="148495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099"/>
            <a:ext cx="13681520" cy="1892826"/>
          </a:xfrm>
        </p:spPr>
        <p:txBody>
          <a:bodyPr/>
          <a:lstStyle/>
          <a:p>
            <a:pPr algn="ctr"/>
            <a:r>
              <a:rPr lang="en-NZ" dirty="0">
                <a:latin typeface="Arial" panose="020B0604020202020204" pitchFamily="34" charset="0"/>
                <a:cs typeface="Arial" panose="020B0604020202020204" pitchFamily="34" charset="0"/>
              </a:rPr>
              <a:t>  Create your account </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13" name="Picture 12">
            <a:extLst>
              <a:ext uri="{FF2B5EF4-FFF2-40B4-BE49-F238E27FC236}">
                <a16:creationId xmlns:a16="http://schemas.microsoft.com/office/drawing/2014/main" id="{DF875DFD-E73D-112C-554B-A7560095385D}"/>
              </a:ext>
            </a:extLst>
          </p:cNvPr>
          <p:cNvPicPr>
            <a:picLocks noChangeAspect="1"/>
          </p:cNvPicPr>
          <p:nvPr/>
        </p:nvPicPr>
        <p:blipFill>
          <a:blip r:embed="rId3"/>
          <a:stretch>
            <a:fillRect/>
          </a:stretch>
        </p:blipFill>
        <p:spPr>
          <a:xfrm>
            <a:off x="7072830" y="1089713"/>
            <a:ext cx="5382376" cy="5344271"/>
          </a:xfrm>
          <a:prstGeom prst="rect">
            <a:avLst/>
          </a:prstGeom>
        </p:spPr>
      </p:pic>
      <p:sp>
        <p:nvSpPr>
          <p:cNvPr id="16" name="Speech Bubble: Rectangle 15">
            <a:extLst>
              <a:ext uri="{FF2B5EF4-FFF2-40B4-BE49-F238E27FC236}">
                <a16:creationId xmlns:a16="http://schemas.microsoft.com/office/drawing/2014/main" id="{5E437AF5-D5D3-6312-83D0-BDA8C564C429}"/>
              </a:ext>
            </a:extLst>
          </p:cNvPr>
          <p:cNvSpPr/>
          <p:nvPr/>
        </p:nvSpPr>
        <p:spPr>
          <a:xfrm>
            <a:off x="10052050" y="6553905"/>
            <a:ext cx="3942413" cy="1420862"/>
          </a:xfrm>
          <a:prstGeom prst="wedgeRectCallout">
            <a:avLst>
              <a:gd name="adj1" fmla="val -80529"/>
              <a:gd name="adj2" fmla="val -106702"/>
            </a:avLst>
          </a:prstGeom>
          <a:solidFill>
            <a:srgbClr val="4CB0B2"/>
          </a:solidFill>
        </p:spPr>
        <p:txBody>
          <a:bodyPr wrap="square" lIns="0" tIns="0" rIns="0" bIns="0" rtlCol="0" anchor="ctr"/>
          <a:lstStyle/>
          <a:p>
            <a:pPr algn="l"/>
            <a:r>
              <a:rPr lang="en-NZ" dirty="0"/>
              <a:t>Click here to create a new account</a:t>
            </a:r>
          </a:p>
        </p:txBody>
      </p:sp>
    </p:spTree>
    <p:extLst>
      <p:ext uri="{BB962C8B-B14F-4D97-AF65-F5344CB8AC3E}">
        <p14:creationId xmlns:p14="http://schemas.microsoft.com/office/powerpoint/2010/main" val="347356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4507434" y="542109"/>
            <a:ext cx="10513168" cy="1073332"/>
          </a:xfrm>
        </p:spPr>
        <p:txBody>
          <a:bodyPr/>
          <a:lstStyle/>
          <a:p>
            <a:r>
              <a:rPr lang="en-NZ" dirty="0">
                <a:latin typeface="Arial" panose="020B0604020202020204" pitchFamily="34" charset="0"/>
                <a:cs typeface="Arial" panose="020B0604020202020204" pitchFamily="34" charset="0"/>
              </a:rPr>
              <a:t>Create your NZQA account </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68840738-A19D-6D4C-A552-3AE02F1C3C7A}"/>
              </a:ext>
            </a:extLst>
          </p:cNvPr>
          <p:cNvPicPr>
            <a:picLocks noChangeAspect="1"/>
          </p:cNvPicPr>
          <p:nvPr/>
        </p:nvPicPr>
        <p:blipFill>
          <a:blip r:embed="rId3"/>
          <a:stretch>
            <a:fillRect/>
          </a:stretch>
        </p:blipFill>
        <p:spPr>
          <a:xfrm>
            <a:off x="3131292" y="1473200"/>
            <a:ext cx="12947359" cy="8832504"/>
          </a:xfrm>
          <a:prstGeom prst="rect">
            <a:avLst/>
          </a:prstGeom>
        </p:spPr>
      </p:pic>
    </p:spTree>
    <p:extLst>
      <p:ext uri="{BB962C8B-B14F-4D97-AF65-F5344CB8AC3E}">
        <p14:creationId xmlns:p14="http://schemas.microsoft.com/office/powerpoint/2010/main" val="297187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099"/>
            <a:ext cx="13681520" cy="838796"/>
          </a:xfrm>
        </p:spPr>
        <p:txBody>
          <a:bodyPr/>
          <a:lstStyle/>
          <a:p>
            <a:pPr algn="ctr"/>
            <a:r>
              <a:rPr lang="en-NZ">
                <a:latin typeface="Arial" panose="020B0604020202020204" pitchFamily="34" charset="0"/>
                <a:cs typeface="Arial" panose="020B0604020202020204" pitchFamily="34" charset="0"/>
              </a:rPr>
              <a:t>  Log in to your account </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sp>
        <p:nvSpPr>
          <p:cNvPr id="5" name="TextBox 4">
            <a:extLst>
              <a:ext uri="{FF2B5EF4-FFF2-40B4-BE49-F238E27FC236}">
                <a16:creationId xmlns:a16="http://schemas.microsoft.com/office/drawing/2014/main" id="{6C6A5388-7E66-42C9-83EF-9C4120B40D41}"/>
              </a:ext>
            </a:extLst>
          </p:cNvPr>
          <p:cNvSpPr txBox="1"/>
          <p:nvPr/>
        </p:nvSpPr>
        <p:spPr>
          <a:xfrm>
            <a:off x="4507434" y="2054275"/>
            <a:ext cx="11089232" cy="646331"/>
          </a:xfrm>
          <a:prstGeom prst="rect">
            <a:avLst/>
          </a:prstGeom>
          <a:noFill/>
        </p:spPr>
        <p:txBody>
          <a:bodyPr wrap="square" rtlCol="0">
            <a:spAutoFit/>
          </a:bodyPr>
          <a:lstStyle/>
          <a:p>
            <a:r>
              <a:rPr lang="en-NZ" sz="3600" b="1">
                <a:latin typeface="Arial" panose="020B0604020202020204" pitchFamily="34" charset="0"/>
                <a:cs typeface="Arial" panose="020B0604020202020204" pitchFamily="34" charset="0"/>
              </a:rPr>
              <a:t> Log in here, once you have created your account</a:t>
            </a:r>
          </a:p>
        </p:txBody>
      </p:sp>
      <p:pic>
        <p:nvPicPr>
          <p:cNvPr id="6" name="Picture 5">
            <a:extLst>
              <a:ext uri="{FF2B5EF4-FFF2-40B4-BE49-F238E27FC236}">
                <a16:creationId xmlns:a16="http://schemas.microsoft.com/office/drawing/2014/main" id="{89E6013D-DD92-422F-B017-7DAD5EDFBA8E}"/>
              </a:ext>
            </a:extLst>
          </p:cNvPr>
          <p:cNvPicPr>
            <a:picLocks noChangeAspect="1"/>
          </p:cNvPicPr>
          <p:nvPr/>
        </p:nvPicPr>
        <p:blipFill>
          <a:blip r:embed="rId3"/>
          <a:stretch>
            <a:fillRect/>
          </a:stretch>
        </p:blipFill>
        <p:spPr>
          <a:xfrm>
            <a:off x="3251200" y="3412172"/>
            <a:ext cx="10353040" cy="6214452"/>
          </a:xfrm>
          <a:prstGeom prst="rect">
            <a:avLst/>
          </a:prstGeom>
        </p:spPr>
      </p:pic>
    </p:spTree>
    <p:extLst>
      <p:ext uri="{BB962C8B-B14F-4D97-AF65-F5344CB8AC3E}">
        <p14:creationId xmlns:p14="http://schemas.microsoft.com/office/powerpoint/2010/main" val="404852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099"/>
            <a:ext cx="13681520" cy="1008112"/>
          </a:xfrm>
        </p:spPr>
        <p:txBody>
          <a:bodyPr/>
          <a:lstStyle/>
          <a:p>
            <a:pPr algn="ctr"/>
            <a:r>
              <a:rPr lang="en-NZ">
                <a:latin typeface="Arial" panose="020B0604020202020204" pitchFamily="34" charset="0"/>
                <a:cs typeface="Arial" panose="020B0604020202020204" pitchFamily="34" charset="0"/>
              </a:rPr>
              <a:t>  Password Resets</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12" name="Picture 11">
            <a:extLst>
              <a:ext uri="{FF2B5EF4-FFF2-40B4-BE49-F238E27FC236}">
                <a16:creationId xmlns:a16="http://schemas.microsoft.com/office/drawing/2014/main" id="{96F7262A-73DF-4F31-978D-348F3EDE6AAC}"/>
              </a:ext>
            </a:extLst>
          </p:cNvPr>
          <p:cNvPicPr>
            <a:picLocks noChangeAspect="1"/>
          </p:cNvPicPr>
          <p:nvPr/>
        </p:nvPicPr>
        <p:blipFill>
          <a:blip r:embed="rId3"/>
          <a:stretch>
            <a:fillRect/>
          </a:stretch>
        </p:blipFill>
        <p:spPr>
          <a:xfrm>
            <a:off x="3160712" y="5834380"/>
            <a:ext cx="11953875" cy="2952750"/>
          </a:xfrm>
          <a:prstGeom prst="rect">
            <a:avLst/>
          </a:prstGeom>
        </p:spPr>
      </p:pic>
      <p:pic>
        <p:nvPicPr>
          <p:cNvPr id="14" name="Picture 13">
            <a:extLst>
              <a:ext uri="{FF2B5EF4-FFF2-40B4-BE49-F238E27FC236}">
                <a16:creationId xmlns:a16="http://schemas.microsoft.com/office/drawing/2014/main" id="{5ECFEE28-DA64-4B14-B758-01143631844A}"/>
              </a:ext>
            </a:extLst>
          </p:cNvPr>
          <p:cNvPicPr>
            <a:picLocks noChangeAspect="1"/>
          </p:cNvPicPr>
          <p:nvPr/>
        </p:nvPicPr>
        <p:blipFill>
          <a:blip r:embed="rId4"/>
          <a:stretch>
            <a:fillRect/>
          </a:stretch>
        </p:blipFill>
        <p:spPr>
          <a:xfrm>
            <a:off x="3979227" y="1944370"/>
            <a:ext cx="11515725" cy="2990850"/>
          </a:xfrm>
          <a:prstGeom prst="rect">
            <a:avLst/>
          </a:prstGeom>
        </p:spPr>
      </p:pic>
    </p:spTree>
    <p:extLst>
      <p:ext uri="{BB962C8B-B14F-4D97-AF65-F5344CB8AC3E}">
        <p14:creationId xmlns:p14="http://schemas.microsoft.com/office/powerpoint/2010/main" val="401580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099"/>
            <a:ext cx="13681520" cy="1296144"/>
          </a:xfrm>
        </p:spPr>
        <p:txBody>
          <a:bodyPr/>
          <a:lstStyle/>
          <a:p>
            <a:r>
              <a:rPr lang="en-NZ">
                <a:latin typeface="Arial" panose="020B0604020202020204" pitchFamily="34" charset="0"/>
                <a:cs typeface="Arial" panose="020B0604020202020204" pitchFamily="34" charset="0"/>
              </a:rPr>
              <a:t>    Find your Entries and Results</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8" name="Picture 7">
            <a:extLst>
              <a:ext uri="{FF2B5EF4-FFF2-40B4-BE49-F238E27FC236}">
                <a16:creationId xmlns:a16="http://schemas.microsoft.com/office/drawing/2014/main" id="{BC192700-B478-4835-8F7F-033FB0138614}"/>
              </a:ext>
            </a:extLst>
          </p:cNvPr>
          <p:cNvPicPr>
            <a:picLocks noChangeAspect="1"/>
          </p:cNvPicPr>
          <p:nvPr/>
        </p:nvPicPr>
        <p:blipFill>
          <a:blip r:embed="rId3"/>
          <a:stretch>
            <a:fillRect/>
          </a:stretch>
        </p:blipFill>
        <p:spPr>
          <a:xfrm>
            <a:off x="5966777" y="1580197"/>
            <a:ext cx="7586663" cy="8623613"/>
          </a:xfrm>
          <a:prstGeom prst="rect">
            <a:avLst/>
          </a:prstGeom>
        </p:spPr>
      </p:pic>
    </p:spTree>
    <p:extLst>
      <p:ext uri="{BB962C8B-B14F-4D97-AF65-F5344CB8AC3E}">
        <p14:creationId xmlns:p14="http://schemas.microsoft.com/office/powerpoint/2010/main" val="167186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923258" y="470100"/>
            <a:ext cx="14545616" cy="1021828"/>
          </a:xfrm>
        </p:spPr>
        <p:txBody>
          <a:bodyPr/>
          <a:lstStyle/>
          <a:p>
            <a:r>
              <a:rPr lang="en-NZ">
                <a:latin typeface="Arial" panose="020B0604020202020204" pitchFamily="34" charset="0"/>
                <a:cs typeface="Arial" panose="020B0604020202020204" pitchFamily="34" charset="0"/>
              </a:rPr>
              <a:t>    Checking your Entries and Results</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sp>
        <p:nvSpPr>
          <p:cNvPr id="5" name="Rectangle 4">
            <a:extLst>
              <a:ext uri="{FF2B5EF4-FFF2-40B4-BE49-F238E27FC236}">
                <a16:creationId xmlns:a16="http://schemas.microsoft.com/office/drawing/2014/main" id="{251EC2B0-44F5-46AF-BD92-CAE11DE76C36}"/>
              </a:ext>
            </a:extLst>
          </p:cNvPr>
          <p:cNvSpPr/>
          <p:nvPr/>
        </p:nvSpPr>
        <p:spPr>
          <a:xfrm>
            <a:off x="9579003" y="5393065"/>
            <a:ext cx="946093" cy="523220"/>
          </a:xfrm>
          <a:prstGeom prst="rect">
            <a:avLst/>
          </a:prstGeom>
        </p:spPr>
        <p:txBody>
          <a:bodyPr wrap="none">
            <a:spAutoFit/>
          </a:bodyPr>
          <a:lstStyle/>
          <a:p>
            <a:r>
              <a:rPr lang="en-NZ" b="1">
                <a:solidFill>
                  <a:srgbClr val="FFFFFF"/>
                </a:solidFill>
                <a:latin typeface="Arial" panose="020B0604020202020204" pitchFamily="34" charset="0"/>
                <a:ea typeface="Calibri" panose="020F0502020204030204" pitchFamily="34" charset="0"/>
              </a:rPr>
              <a:t>Go to:</a:t>
            </a:r>
            <a:r>
              <a:rPr lang="en-NZ" sz="2800">
                <a:latin typeface="Calibri" panose="020F0502020204030204" pitchFamily="34" charset="0"/>
                <a:ea typeface="Calibri" panose="020F0502020204030204" pitchFamily="34" charset="0"/>
                <a:cs typeface="Times New Roman" panose="02020603050405020304" pitchFamily="18" charset="0"/>
              </a:rPr>
              <a:t> </a:t>
            </a:r>
            <a:endParaRPr lang="en-NZ"/>
          </a:p>
        </p:txBody>
      </p:sp>
      <p:sp>
        <p:nvSpPr>
          <p:cNvPr id="7" name="Rectangle 6">
            <a:extLst>
              <a:ext uri="{FF2B5EF4-FFF2-40B4-BE49-F238E27FC236}">
                <a16:creationId xmlns:a16="http://schemas.microsoft.com/office/drawing/2014/main" id="{596C6C85-BEDB-470C-92B2-83422B2B426D}"/>
              </a:ext>
            </a:extLst>
          </p:cNvPr>
          <p:cNvSpPr/>
          <p:nvPr/>
        </p:nvSpPr>
        <p:spPr>
          <a:xfrm>
            <a:off x="9773768" y="5523870"/>
            <a:ext cx="556563" cy="261610"/>
          </a:xfrm>
          <a:prstGeom prst="rect">
            <a:avLst/>
          </a:prstGeom>
        </p:spPr>
        <p:txBody>
          <a:bodyPr wrap="none">
            <a:spAutoFit/>
          </a:bodyPr>
          <a:lstStyle/>
          <a:p>
            <a:r>
              <a:rPr lang="en-NZ" sz="900" b="1">
                <a:solidFill>
                  <a:srgbClr val="FFFFFF"/>
                </a:solidFill>
                <a:latin typeface="Arial" panose="020B0604020202020204" pitchFamily="34" charset="0"/>
                <a:ea typeface="Calibri" panose="020F0502020204030204" pitchFamily="34" charset="0"/>
              </a:rPr>
              <a:t>Go to:</a:t>
            </a:r>
            <a:r>
              <a:rPr lang="en-NZ" sz="1100">
                <a:latin typeface="Calibri" panose="020F0502020204030204" pitchFamily="34" charset="0"/>
                <a:ea typeface="Calibri" panose="020F0502020204030204" pitchFamily="34" charset="0"/>
                <a:cs typeface="Times New Roman" panose="02020603050405020304" pitchFamily="18" charset="0"/>
              </a:rPr>
              <a:t> </a:t>
            </a:r>
            <a:endParaRPr lang="en-NZ"/>
          </a:p>
        </p:txBody>
      </p:sp>
      <p:sp>
        <p:nvSpPr>
          <p:cNvPr id="6" name="Rectangle 5">
            <a:extLst>
              <a:ext uri="{FF2B5EF4-FFF2-40B4-BE49-F238E27FC236}">
                <a16:creationId xmlns:a16="http://schemas.microsoft.com/office/drawing/2014/main" id="{269BB11C-BDFD-4EF7-8897-9BC13A20E455}"/>
              </a:ext>
            </a:extLst>
          </p:cNvPr>
          <p:cNvSpPr/>
          <p:nvPr/>
        </p:nvSpPr>
        <p:spPr>
          <a:xfrm>
            <a:off x="5842000" y="9255075"/>
            <a:ext cx="60960" cy="295325"/>
          </a:xfrm>
          <a:prstGeom prst="rect">
            <a:avLst/>
          </a:prstGeom>
          <a:solidFill>
            <a:schemeClr val="bg1"/>
          </a:solidFill>
          <a:ln>
            <a:noFill/>
          </a:ln>
        </p:spPr>
        <p:txBody>
          <a:bodyPr wrap="square" lIns="0" tIns="0" rIns="0" bIns="0" rtlCol="0" anchor="ctr"/>
          <a:lstStyle/>
          <a:p>
            <a:pPr algn="l"/>
            <a:endParaRPr lang="en-NZ"/>
          </a:p>
        </p:txBody>
      </p:sp>
      <p:pic>
        <p:nvPicPr>
          <p:cNvPr id="9" name="Picture 8">
            <a:extLst>
              <a:ext uri="{FF2B5EF4-FFF2-40B4-BE49-F238E27FC236}">
                <a16:creationId xmlns:a16="http://schemas.microsoft.com/office/drawing/2014/main" id="{7387AD82-46AD-4EFF-8431-B819FA53AFE6}"/>
              </a:ext>
            </a:extLst>
          </p:cNvPr>
          <p:cNvPicPr>
            <a:picLocks noChangeAspect="1"/>
          </p:cNvPicPr>
          <p:nvPr/>
        </p:nvPicPr>
        <p:blipFill>
          <a:blip r:embed="rId3"/>
          <a:stretch>
            <a:fillRect/>
          </a:stretch>
        </p:blipFill>
        <p:spPr>
          <a:xfrm>
            <a:off x="4185920" y="2030412"/>
            <a:ext cx="11271567" cy="7557412"/>
          </a:xfrm>
          <a:prstGeom prst="rect">
            <a:avLst/>
          </a:prstGeom>
        </p:spPr>
      </p:pic>
    </p:spTree>
    <p:extLst>
      <p:ext uri="{BB962C8B-B14F-4D97-AF65-F5344CB8AC3E}">
        <p14:creationId xmlns:p14="http://schemas.microsoft.com/office/powerpoint/2010/main" val="917451473"/>
      </p:ext>
    </p:extLst>
  </p:cSld>
  <p:clrMapOvr>
    <a:masterClrMapping/>
  </p:clrMapOvr>
</p:sld>
</file>

<file path=ppt/theme/theme1.xml><?xml version="1.0" encoding="utf-8"?>
<a:theme xmlns:a="http://schemas.openxmlformats.org/drawingml/2006/main" name="Office Theme">
  <a:themeElements>
    <a:clrScheme name="NZQA - Red ">
      <a:dk1>
        <a:srgbClr val="2E3A3E"/>
      </a:dk1>
      <a:lt1>
        <a:srgbClr val="FFFFFF"/>
      </a:lt1>
      <a:dk2>
        <a:srgbClr val="D81D46"/>
      </a:dk2>
      <a:lt2>
        <a:srgbClr val="839196"/>
      </a:lt2>
      <a:accent1>
        <a:srgbClr val="D81D46"/>
      </a:accent1>
      <a:accent2>
        <a:srgbClr val="EA9088"/>
      </a:accent2>
      <a:accent3>
        <a:srgbClr val="2E3A3E"/>
      </a:accent3>
      <a:accent4>
        <a:srgbClr val="839196"/>
      </a:accent4>
      <a:accent5>
        <a:srgbClr val="556469"/>
      </a:accent5>
      <a:accent6>
        <a:srgbClr val="B3BCBE"/>
      </a:accent6>
      <a:hlink>
        <a:srgbClr val="D81D46"/>
      </a:hlink>
      <a:folHlink>
        <a:srgbClr val="CE1D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0" tIns="0" rIns="0" bIns="0" rtlCol="0" anchor="ctr"/>
      <a:lstStyle>
        <a:defPPr algn="l">
          <a:defRPr/>
        </a:defPPr>
      </a:lstStyle>
    </a:spDef>
  </a:objectDefaults>
  <a:extraClrSchemeLst/>
  <a:extLst>
    <a:ext uri="{05A4C25C-085E-4340-85A3-A5531E510DB2}">
      <thm15:themeFamily xmlns:thm15="http://schemas.microsoft.com/office/thememl/2012/main" name="NZQA - Teal.pptx" id="{F7201EC5-31D7-49F2-A585-6F6AD86CBA91}" vid="{85858F7B-1F3B-4243-B773-2CF4A4BD4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5f5fd8-de2a-4aa6-8814-e0f03ce3799e">
      <Terms xmlns="http://schemas.microsoft.com/office/infopath/2007/PartnerControls"/>
    </lcf76f155ced4ddcb4097134ff3c332f>
    <TaxCatchAll xmlns="52d87fb2-092f-4231-a5b5-d23faa776052" xsi:nil="true"/>
    <SharedWithUsers xmlns="52d87fb2-092f-4231-a5b5-d23faa776052">
      <UserInfo>
        <DisplayName>Robyn Thompson</DisplayName>
        <AccountId>61</AccountId>
        <AccountType/>
      </UserInfo>
      <UserInfo>
        <DisplayName>Karen Eder</DisplayName>
        <AccountId>46</AccountId>
        <AccountType/>
      </UserInfo>
      <UserInfo>
        <DisplayName>Alice Wards</DisplayName>
        <AccountId>78</AccountId>
        <AccountType/>
      </UserInfo>
      <UserInfo>
        <DisplayName>Wikitoria Osborne</DisplayName>
        <AccountId>647</AccountId>
        <AccountType/>
      </UserInfo>
      <UserInfo>
        <DisplayName>Tim Dagger</DisplayName>
        <AccountId>384</AccountId>
        <AccountType/>
      </UserInfo>
      <UserInfo>
        <DisplayName>Kay Wilson</DisplayName>
        <AccountId>79</AccountId>
        <AccountType/>
      </UserInfo>
      <UserInfo>
        <DisplayName>Daniel Dyer</DisplayName>
        <AccountId>272</AccountId>
        <AccountType/>
      </UserInfo>
      <UserInfo>
        <DisplayName>Gavin Middleton</DisplayName>
        <AccountId>143</AccountId>
        <AccountType/>
      </UserInfo>
      <UserInfo>
        <DisplayName>Linda Glogau</DisplayName>
        <AccountId>82</AccountId>
        <AccountType/>
      </UserInfo>
      <UserInfo>
        <DisplayName>Tuirirangi Renau</DisplayName>
        <AccountId>271</AccountId>
        <AccountType/>
      </UserInfo>
      <UserInfo>
        <DisplayName>Andrea Gray</DisplayName>
        <AccountId>84</AccountId>
        <AccountType/>
      </UserInfo>
      <UserInfo>
        <DisplayName>Peter Walton-Jones</DisplayName>
        <AccountId>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0C77C83C6E3498D180242DDABBD3F" ma:contentTypeVersion="15" ma:contentTypeDescription="Create a new document." ma:contentTypeScope="" ma:versionID="ce2476b41d402dd441f005fd96e7e17f">
  <xsd:schema xmlns:xsd="http://www.w3.org/2001/XMLSchema" xmlns:xs="http://www.w3.org/2001/XMLSchema" xmlns:p="http://schemas.microsoft.com/office/2006/metadata/properties" xmlns:ns2="a35f5fd8-de2a-4aa6-8814-e0f03ce3799e" xmlns:ns3="52d87fb2-092f-4231-a5b5-d23faa776052" targetNamespace="http://schemas.microsoft.com/office/2006/metadata/properties" ma:root="true" ma:fieldsID="1ceae53e7bafc2ffb2742d588a3573d3" ns2:_="" ns3:_="">
    <xsd:import namespace="a35f5fd8-de2a-4aa6-8814-e0f03ce3799e"/>
    <xsd:import namespace="52d87fb2-092f-4231-a5b5-d23faa7760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f5fd8-de2a-4aa6-8814-e0f03ce37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8a9138-13f7-40e5-b257-a7bd404cb8e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d87fb2-092f-4231-a5b5-d23faa7760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1a0556-69d2-4aa5-af09-f71b8576820f}" ma:internalName="TaxCatchAll" ma:showField="CatchAllData" ma:web="52d87fb2-092f-4231-a5b5-d23faa7760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C48DB-A314-4A4B-8F54-7CB694A98D41}">
  <ds:schemaRefs>
    <ds:schemaRef ds:uri="http://schemas.microsoft.com/sharepoint/v3/contenttype/forms"/>
  </ds:schemaRefs>
</ds:datastoreItem>
</file>

<file path=customXml/itemProps2.xml><?xml version="1.0" encoding="utf-8"?>
<ds:datastoreItem xmlns:ds="http://schemas.openxmlformats.org/officeDocument/2006/customXml" ds:itemID="{1D1BFAA2-E682-4571-A3D2-81978821058C}">
  <ds:schemaRefs>
    <ds:schemaRef ds:uri="http://schemas.microsoft.com/office/2006/documentManagement/types"/>
    <ds:schemaRef ds:uri="http://purl.org/dc/elements/1.1/"/>
    <ds:schemaRef ds:uri="http://schemas.microsoft.com/office/2006/metadata/properties"/>
    <ds:schemaRef ds:uri="a35f5fd8-de2a-4aa6-8814-e0f03ce3799e"/>
    <ds:schemaRef ds:uri="http://schemas.microsoft.com/office/infopath/2007/PartnerControls"/>
    <ds:schemaRef ds:uri="http://purl.org/dc/terms/"/>
    <ds:schemaRef ds:uri="http://schemas.openxmlformats.org/package/2006/metadata/core-properties"/>
    <ds:schemaRef ds:uri="52d87fb2-092f-4231-a5b5-d23faa776052"/>
    <ds:schemaRef ds:uri="http://www.w3.org/XML/1998/namespace"/>
    <ds:schemaRef ds:uri="http://purl.org/dc/dcmitype/"/>
  </ds:schemaRefs>
</ds:datastoreItem>
</file>

<file path=customXml/itemProps3.xml><?xml version="1.0" encoding="utf-8"?>
<ds:datastoreItem xmlns:ds="http://schemas.openxmlformats.org/officeDocument/2006/customXml" ds:itemID="{A9279EBD-C578-4EF0-AA78-F356A2624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f5fd8-de2a-4aa6-8814-e0f03ce3799e"/>
    <ds:schemaRef ds:uri="52d87fb2-092f-4231-a5b5-d23faa776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NZQA - Teal</Template>
  <TotalTime>43</TotalTime>
  <Words>1574</Words>
  <Application>Microsoft Office PowerPoint</Application>
  <PresentationFormat>Custom</PresentationFormat>
  <Paragraphs>187</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Office Theme</vt:lpstr>
      <vt:lpstr>Student / Learner Login</vt:lpstr>
      <vt:lpstr>You can use your login to:</vt:lpstr>
      <vt:lpstr>Create your login here: www.nzqa.govt.nz</vt:lpstr>
      <vt:lpstr>  Create your account  </vt:lpstr>
      <vt:lpstr>Create your NZQA account  </vt:lpstr>
      <vt:lpstr>  Log in to your account  </vt:lpstr>
      <vt:lpstr>  Password Resets </vt:lpstr>
      <vt:lpstr>    Find your Entries and Results </vt:lpstr>
      <vt:lpstr>    Checking your Entries and Results </vt:lpstr>
      <vt:lpstr>    Check your Course Endorsements </vt:lpstr>
      <vt:lpstr>Course Endorsements in Close-up </vt:lpstr>
      <vt:lpstr>  Predict your Course Endorsements  </vt:lpstr>
      <vt:lpstr>Course Endorsements Prediction Tool </vt:lpstr>
      <vt:lpstr>    View your credit summary for all years </vt:lpstr>
      <vt:lpstr>PowerPoint Presentation</vt:lpstr>
      <vt:lpstr>View results for assessed standards within a course</vt:lpstr>
      <vt:lpstr>Access assessed exam scripts </vt:lpstr>
      <vt:lpstr>Access assessed exam scripts  </vt:lpstr>
      <vt:lpstr>Checking Vocational Pathways Awards</vt:lpstr>
      <vt:lpstr>VP Award in Close-up</vt:lpstr>
      <vt:lpstr>Your Record of Achievement</vt:lpstr>
      <vt:lpstr>More about your ROA</vt:lpstr>
      <vt:lpstr>Keep your details up-to-date</vt:lpstr>
      <vt:lpstr>Ordering Certificates and Other Items</vt:lpstr>
      <vt:lpstr>Check if you’re eligible for Fees Free Tertiary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Power</dc:creator>
  <cp:lastModifiedBy>Lynne Blackwood</cp:lastModifiedBy>
  <cp:revision>27</cp:revision>
  <cp:lastPrinted>2022-04-05T01:55:33Z</cp:lastPrinted>
  <dcterms:created xsi:type="dcterms:W3CDTF">2022-04-01T00:24:14Z</dcterms:created>
  <dcterms:modified xsi:type="dcterms:W3CDTF">2023-05-24T23:54:19Z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2020-08-06T00:00:00Z</vt:filetime>
  </property>
  <property fmtid="{D5CDD505-2E9C-101B-9397-08002B2CF9AE}" pid="3" name="Creator">
    <vt:lpwstr>Adobe InDesign 15.1 (Macintosh)</vt:lpwstr>
  </property>
  <property fmtid="{D5CDD505-2E9C-101B-9397-08002B2CF9AE}" pid="4" name="LastSaved">
    <vt:filetime>2020-08-06T00:00:00Z</vt:filetime>
  </property>
  <property fmtid="{D5CDD505-2E9C-101B-9397-08002B2CF9AE}" pid="5" name="ContentTypeId">
    <vt:lpwstr>0x0101002BE0C77C83C6E3498D180242DDABBD3F</vt:lpwstr>
  </property>
  <property fmtid="{D5CDD505-2E9C-101B-9397-08002B2CF9AE}" pid="6" name="MediaServiceImageTags">
    <vt:lpwstr/>
  </property>
</Properties>
</file>